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56" autoAdjust="0"/>
  </p:normalViewPr>
  <p:slideViewPr>
    <p:cSldViewPr snapToGrid="0" showGuides="1">
      <p:cViewPr>
        <p:scale>
          <a:sx n="75" d="100"/>
          <a:sy n="75" d="100"/>
        </p:scale>
        <p:origin x="2131" y="-6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8.21\&#1050;&#1088;&#1072;&#1089;&#1086;&#1090;&#1072;%202021%20-%206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8.21\&#1050;&#1088;&#1072;&#1089;&#1086;&#1090;&#1072;%202021%20-%206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8.21\&#1050;&#1088;&#1072;&#1089;&#1086;&#1090;&#1072;%202021%20-%206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8.21\&#1050;&#1088;&#1072;&#1089;&#1086;&#1090;&#1072;%202021%20-%206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8.21\&#1050;&#1088;&#1072;&#1089;&#1086;&#1090;&#1072;%202021%20-%206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8.21\&#1050;&#1088;&#1072;&#1089;&#1086;&#1090;&#1072;%202021%20-%207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8.21\&#1050;&#1088;&#1072;&#1089;&#1086;&#1090;&#1072;%202021%20-%207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6.251491542630562E-2"/>
          <c:y val="0.129930010145900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58837727410825003"/>
          <c:w val="0.62288670166229221"/>
          <c:h val="0.364775707493916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01.08.2021г.</c:v>
                </c:pt>
              </c:strCache>
            </c:strRef>
          </c:cat>
          <c:val>
            <c:numRef>
              <c:f>'Осн параметры'!$B$4:$B$7</c:f>
              <c:numCache>
                <c:formatCode>#\ ##0.0</c:formatCode>
                <c:ptCount val="4"/>
                <c:pt idx="0">
                  <c:v>12.8</c:v>
                </c:pt>
                <c:pt idx="1">
                  <c:v>12.8</c:v>
                </c:pt>
                <c:pt idx="2">
                  <c:v>12.109107679999999</c:v>
                </c:pt>
                <c:pt idx="3">
                  <c:v>12.109107679999999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F-49FE-8543-626427F5C2CE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01.08.2021г.</c:v>
                </c:pt>
              </c:strCache>
            </c:strRef>
          </c:cat>
          <c:val>
            <c:numRef>
              <c:f>'Осн параметры'!$C$4:$C$7</c:f>
              <c:numCache>
                <c:formatCode>#\ ##0.0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F-49FE-8543-626427F5C2CE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01.08.2021г.</c:v>
                </c:pt>
              </c:strCache>
            </c:strRef>
          </c:cat>
          <c:val>
            <c:numRef>
              <c:f>'Осн параметры'!$D$4:$D$7</c:f>
              <c:numCache>
                <c:formatCode>#\ ##0.0</c:formatCode>
                <c:ptCount val="4"/>
                <c:pt idx="0">
                  <c:v>9.1999999999999993</c:v>
                </c:pt>
                <c:pt idx="1">
                  <c:v>2.2000000000000002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2F-49FE-8543-626427F5C2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52507824"/>
        <c:axId val="252508208"/>
      </c:barChart>
      <c:catAx>
        <c:axId val="2525078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52508208"/>
        <c:crosses val="autoZero"/>
        <c:auto val="1"/>
        <c:lblAlgn val="ctr"/>
        <c:lblOffset val="100"/>
        <c:noMultiLvlLbl val="0"/>
      </c:catAx>
      <c:valAx>
        <c:axId val="252508208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2525078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38712941759092218"/>
          <c:w val="0.75874153426782009"/>
          <c:h val="0.181381859103226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МУНИЦИПАЛЬНОГО ОБРАЗОВАНИЯ НОВОКУБАНСКИЙ РАЙОН</a:t>
            </a:r>
          </a:p>
        </c:rich>
      </c:tx>
      <c:layout>
        <c:manualLayout>
          <c:xMode val="edge"/>
          <c:yMode val="edge"/>
          <c:x val="5.9138888888888901E-2"/>
          <c:y val="1.47542031084511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52305082842333328"/>
          <c:w val="0.62566447944006998"/>
          <c:h val="0.4228504268456791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параметры'!$B$10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параметры'!$A$11:$A$14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01.08.2021г.</c:v>
                </c:pt>
              </c:strCache>
            </c:strRef>
          </c:cat>
          <c:val>
            <c:numRef>
              <c:f>'Осн параметры'!$B$11:$B$14</c:f>
              <c:numCache>
                <c:formatCode>#\ ##0.0</c:formatCode>
                <c:ptCount val="4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7-4FA9-A4CB-86ACE1397053}"/>
            </c:ext>
          </c:extLst>
        </c:ser>
        <c:ser>
          <c:idx val="1"/>
          <c:order val="1"/>
          <c:tx>
            <c:strRef>
              <c:f>'Осн параметры'!$C$10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параметры'!$A$11:$A$14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01.08.2021г.</c:v>
                </c:pt>
              </c:strCache>
            </c:strRef>
          </c:cat>
          <c:val>
            <c:numRef>
              <c:f>'Осн параметры'!$C$11:$C$13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57-4FA9-A4CB-86ACE13970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95841576"/>
        <c:axId val="495841960"/>
      </c:barChart>
      <c:catAx>
        <c:axId val="4958415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495841960"/>
        <c:crosses val="autoZero"/>
        <c:auto val="1"/>
        <c:lblAlgn val="ctr"/>
        <c:lblOffset val="100"/>
        <c:noMultiLvlLbl val="0"/>
      </c:catAx>
      <c:valAx>
        <c:axId val="49584196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4958415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3293307086614163E-2"/>
          <c:y val="0.28717443582161822"/>
          <c:w val="0.68563560804899393"/>
          <c:h val="0.126938475142493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6026616140032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2-4DD0-87A5-080DF5D7AF3B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D2-4DD0-87A5-080DF5D7A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95963584"/>
        <c:axId val="495789160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4.6264508603091288E-2"/>
                  <c:y val="-5.3519453777665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D2-4DD0-87A5-080DF5D7AF3B}"/>
                </c:ext>
              </c:extLst>
            </c:dLbl>
            <c:dLbl>
              <c:idx val="3"/>
              <c:layout>
                <c:manualLayout>
                  <c:x val="-1.1537037037037037E-2"/>
                  <c:y val="-4.05425708540687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D2-4DD0-87A5-080DF5D7AF3B}"/>
                </c:ext>
              </c:extLst>
            </c:dLbl>
            <c:dLbl>
              <c:idx val="9"/>
              <c:layout>
                <c:manualLayout>
                  <c:x val="-6.6685185185185181E-2"/>
                  <c:y val="4.2267786635092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D2-4DD0-87A5-080DF5D7AF3B}"/>
                </c:ext>
              </c:extLst>
            </c:dLbl>
            <c:dLbl>
              <c:idx val="11"/>
              <c:layout>
                <c:manualLayout>
                  <c:x val="-5.9277777777777776E-2"/>
                  <c:y val="3.1916491948947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D2-4DD0-87A5-080DF5D7AF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D2-4DD0-87A5-080DF5D7AF3B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2779965004374453E-2"/>
                  <c:y val="2.45806570980131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D2-4DD0-87A5-080DF5D7AF3B}"/>
                </c:ext>
              </c:extLst>
            </c:dLbl>
            <c:dLbl>
              <c:idx val="5"/>
              <c:layout>
                <c:manualLayout>
                  <c:x val="-5.0018518518518518E-2"/>
                  <c:y val="6.987123913148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D2-4DD0-87A5-080DF5D7AF3B}"/>
                </c:ext>
              </c:extLst>
            </c:dLbl>
            <c:dLbl>
              <c:idx val="6"/>
              <c:layout>
                <c:manualLayout>
                  <c:x val="-7.8333333333333328E-3"/>
                  <c:y val="1.4664334138705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D2-4DD0-87A5-080DF5D7AF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конс'!$B$5:$H$5</c:f>
              <c:numCache>
                <c:formatCode>0.0</c:formatCode>
                <c:ptCount val="7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155.67036594650227</c:v>
                </c:pt>
                <c:pt idx="4">
                  <c:v>127.75226933206807</c:v>
                </c:pt>
                <c:pt idx="5">
                  <c:v>117.95446551898073</c:v>
                </c:pt>
                <c:pt idx="6">
                  <c:v>51.840455534092811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ED2-4DD0-87A5-080DF5D7A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377496"/>
        <c:axId val="495377880"/>
      </c:lineChart>
      <c:catAx>
        <c:axId val="49596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5789160"/>
        <c:crosses val="autoZero"/>
        <c:auto val="1"/>
        <c:lblAlgn val="ctr"/>
        <c:lblOffset val="100"/>
        <c:noMultiLvlLbl val="0"/>
      </c:catAx>
      <c:valAx>
        <c:axId val="49578916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495963584"/>
        <c:crosses val="autoZero"/>
        <c:crossBetween val="between"/>
      </c:valAx>
      <c:catAx>
        <c:axId val="495377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5377880"/>
        <c:crosses val="autoZero"/>
        <c:auto val="1"/>
        <c:lblAlgn val="ctr"/>
        <c:lblOffset val="100"/>
        <c:noMultiLvlLbl val="0"/>
      </c:catAx>
      <c:valAx>
        <c:axId val="495377880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9537749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6262522417616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2-4741-85EA-74FCE8710EA2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E2-4741-85EA-74FCE8710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95945896"/>
        <c:axId val="495946288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E2-4741-85EA-74FCE8710EA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E2-4741-85EA-74FCE8710EA2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7567989805893031E-2"/>
                  <c:y val="-5.7880038547025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E2-4741-85EA-74FCE8710EA2}"/>
                </c:ext>
              </c:extLst>
            </c:dLbl>
            <c:dLbl>
              <c:idx val="5"/>
              <c:layout>
                <c:manualLayout>
                  <c:x val="-4.4355856956663477E-2"/>
                  <c:y val="6.98712391314801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E2-4741-85EA-74FCE8710EA2}"/>
                </c:ext>
              </c:extLst>
            </c:dLbl>
            <c:dLbl>
              <c:idx val="6"/>
              <c:layout>
                <c:manualLayout>
                  <c:x val="-9.6618547223386603E-3"/>
                  <c:y val="7.763471014608909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E2-4741-85EA-74FCE8710EA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DE2-4741-85EA-74FCE8710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946680"/>
        <c:axId val="495947072"/>
      </c:lineChart>
      <c:catAx>
        <c:axId val="49594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5946288"/>
        <c:crosses val="autoZero"/>
        <c:auto val="1"/>
        <c:lblAlgn val="ctr"/>
        <c:lblOffset val="100"/>
        <c:noMultiLvlLbl val="0"/>
      </c:catAx>
      <c:valAx>
        <c:axId val="4959462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495945896"/>
        <c:crosses val="autoZero"/>
        <c:crossBetween val="between"/>
      </c:valAx>
      <c:catAx>
        <c:axId val="495946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5947072"/>
        <c:crosses val="autoZero"/>
        <c:auto val="1"/>
        <c:lblAlgn val="ctr"/>
        <c:lblOffset val="100"/>
        <c:noMultiLvlLbl val="0"/>
      </c:catAx>
      <c:valAx>
        <c:axId val="495947072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95946680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40.575575580664598</c:v>
                </c:pt>
                <c:pt idx="1">
                  <c:v>103.52573658050279</c:v>
                </c:pt>
                <c:pt idx="2">
                  <c:v>70.643554583638434</c:v>
                </c:pt>
                <c:pt idx="3">
                  <c:v>63.858375232405386</c:v>
                </c:pt>
                <c:pt idx="4">
                  <c:v>102.30674970725696</c:v>
                </c:pt>
                <c:pt idx="5">
                  <c:v>41.721798741649856</c:v>
                </c:pt>
                <c:pt idx="6">
                  <c:v>91.164129468957171</c:v>
                </c:pt>
                <c:pt idx="7">
                  <c:v>106.65780124573818</c:v>
                </c:pt>
                <c:pt idx="8">
                  <c:v>99.05538649871896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91-4AA4-A8F5-8F57F1A9BA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0748312"/>
        <c:axId val="252318320"/>
      </c:barChart>
      <c:catAx>
        <c:axId val="250748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52318320"/>
        <c:crosses val="autoZero"/>
        <c:auto val="1"/>
        <c:lblAlgn val="ctr"/>
        <c:lblOffset val="100"/>
        <c:noMultiLvlLbl val="0"/>
      </c:catAx>
      <c:valAx>
        <c:axId val="25231832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250748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</a:t>
            </a:r>
            <a:r>
              <a:rPr lang="ru-RU" sz="1400" baseline="0"/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27815757410460984"/>
          <c:y val="1.91674967551088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16670409098355"/>
          <c:y val="0.19748068157807358"/>
          <c:w val="0.38611488825003776"/>
          <c:h val="0.80251931842192636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253.95206133999997</c:v>
                </c:pt>
                <c:pt idx="1">
                  <c:v>88.183629179999983</c:v>
                </c:pt>
                <c:pt idx="2">
                  <c:v>41.267875380000007</c:v>
                </c:pt>
                <c:pt idx="3">
                  <c:v>32.89916190000001</c:v>
                </c:pt>
                <c:pt idx="4">
                  <c:v>20.797040130000003</c:v>
                </c:pt>
                <c:pt idx="5">
                  <c:v>902.43153559000007</c:v>
                </c:pt>
                <c:pt idx="6" formatCode="0.0">
                  <c:v>31.600504440000002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56-453E-8C2E-061ED79DD03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279228718742515"/>
          <c:y val="0.22822338434604122"/>
          <c:w val="0.40360644278952412"/>
          <c:h val="0.726602825319206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461948142013588"/>
          <c:y val="0.22793981270994793"/>
          <c:w val="0.37123790575070192"/>
          <c:h val="0.7239836903303066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192.36995290999999</c:v>
                </c:pt>
                <c:pt idx="1">
                  <c:v>65.835091129999995</c:v>
                </c:pt>
                <c:pt idx="2">
                  <c:v>22.072013280000007</c:v>
                </c:pt>
                <c:pt idx="3">
                  <c:v>778.15481442999999</c:v>
                </c:pt>
                <c:pt idx="4" formatCode="0.0">
                  <c:v>23.163422250000004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7-4F52-8670-4BD469EBCB3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322732138889452"/>
          <c:y val="0.32608506541233251"/>
          <c:w val="0.37408935436739588"/>
          <c:h val="0.511254505889292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0,8 %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2,7%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61,0%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1 359,8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E9D345FA-88FF-4256-B5ED-F8142FA55504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12.08.2021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</a:rPr>
              <a:t>2021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64760" cy="3171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2D4D9B3-CAF2-4350-ADE0-A9BF60746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81904"/>
              </p:ext>
            </p:extLst>
          </p:nvPr>
        </p:nvGraphicFramePr>
        <p:xfrm>
          <a:off x="167035" y="1217340"/>
          <a:ext cx="6357601" cy="21763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val="132118510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val="3692189339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225242240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479662273"/>
                    </a:ext>
                  </a:extLst>
                </a:gridCol>
              </a:tblGrid>
              <a:tr h="967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7 мес.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0231660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2 590,3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1 371,1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3484655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849,5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468,7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1048957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1 740,8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902,4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74137312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2 739,1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1 359,8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236934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Дефицит (-)/ профицит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-148,8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033383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D5F5211-160C-45B8-BC48-A0DA8EB37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99083"/>
              </p:ext>
            </p:extLst>
          </p:nvPr>
        </p:nvGraphicFramePr>
        <p:xfrm>
          <a:off x="167035" y="3853799"/>
          <a:ext cx="6357601" cy="245423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val="534460829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val="741697384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4180189377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173791909"/>
                    </a:ext>
                  </a:extLst>
                </a:gridCol>
              </a:tblGrid>
              <a:tr h="1090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7 мес.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9508897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2 074,1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1 081,5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5536149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244051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1 559,5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778,2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9334722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2 175,0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1 070,0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1538826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Дефицит (-)/ профицит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-100,9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33908981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490372"/>
              </p:ext>
            </p:extLst>
          </p:nvPr>
        </p:nvGraphicFramePr>
        <p:xfrm>
          <a:off x="97319" y="5939926"/>
          <a:ext cx="4454281" cy="302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65996"/>
              </p:ext>
            </p:extLst>
          </p:nvPr>
        </p:nvGraphicFramePr>
        <p:xfrm>
          <a:off x="3429000" y="6308036"/>
          <a:ext cx="4572000" cy="2709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latin typeface="Calibri"/>
              </a:rPr>
              <a:t>В консолидированный 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latin typeface="Calibri"/>
              </a:rPr>
              <a:t>В районный бюджет</a:t>
            </a:r>
            <a:endParaRPr lang="ru-RU" sz="1600" b="0" strike="noStrike" spc="-1" dirty="0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685451"/>
              </p:ext>
            </p:extLst>
          </p:nvPr>
        </p:nvGraphicFramePr>
        <p:xfrm>
          <a:off x="0" y="1104901"/>
          <a:ext cx="6858000" cy="368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276262"/>
              </p:ext>
            </p:extLst>
          </p:nvPr>
        </p:nvGraphicFramePr>
        <p:xfrm>
          <a:off x="-720" y="5197099"/>
          <a:ext cx="6874560" cy="368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500" y="392269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01101" y="6730094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1AD7F32-3B6C-42E0-8DF2-47E1C730A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221778"/>
              </p:ext>
            </p:extLst>
          </p:nvPr>
        </p:nvGraphicFramePr>
        <p:xfrm>
          <a:off x="5490101" y="4173279"/>
          <a:ext cx="965200" cy="1952769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223072003"/>
                    </a:ext>
                  </a:extLst>
                </a:gridCol>
              </a:tblGrid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40556098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6911061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64745973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0134081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5070556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902,4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57898619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182454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72EB659-FC10-4EC7-8440-36DFF8890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887483"/>
              </p:ext>
            </p:extLst>
          </p:nvPr>
        </p:nvGraphicFramePr>
        <p:xfrm>
          <a:off x="5377616" y="7086139"/>
          <a:ext cx="965200" cy="1547322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1112862322"/>
                    </a:ext>
                  </a:extLst>
                </a:gridCol>
              </a:tblGrid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26695630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06099580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9746963"/>
                  </a:ext>
                </a:extLst>
              </a:tr>
              <a:tr h="29906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0089494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96024891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330611"/>
              </p:ext>
            </p:extLst>
          </p:nvPr>
        </p:nvGraphicFramePr>
        <p:xfrm>
          <a:off x="0" y="794546"/>
          <a:ext cx="6831362" cy="277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8" name="CustomShape 9"/>
          <p:cNvSpPr/>
          <p:nvPr/>
        </p:nvSpPr>
        <p:spPr>
          <a:xfrm>
            <a:off x="1219636" y="4898869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1 371,1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820172"/>
              </p:ext>
            </p:extLst>
          </p:nvPr>
        </p:nvGraphicFramePr>
        <p:xfrm>
          <a:off x="-25918" y="3569234"/>
          <a:ext cx="5602418" cy="265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569135"/>
              </p:ext>
            </p:extLst>
          </p:nvPr>
        </p:nvGraphicFramePr>
        <p:xfrm>
          <a:off x="-119160" y="6097349"/>
          <a:ext cx="5940840" cy="304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3" name="CustomShape 4"/>
          <p:cNvSpPr/>
          <p:nvPr/>
        </p:nvSpPr>
        <p:spPr>
          <a:xfrm>
            <a:off x="1229796" y="7624563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latin typeface="Calibri"/>
              </a:rPr>
              <a:t>1 081,6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latin typeface="Calibri"/>
              </a:rPr>
              <a:t> </a:t>
            </a:r>
            <a:r>
              <a:rPr lang="ru-RU" sz="1200" b="1" strike="noStrike" spc="-1" dirty="0" err="1"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1990823862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2021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июль 2021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2021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latin typeface="Times New Roman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2 739,1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46,9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438010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январь-июль 2021 года муниципальные программы Новокубанского района исполнены в сумме 1 251,5 млн. руб., что составляет 49,4 %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828462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– июль 2021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6082</TotalTime>
  <Words>647</Words>
  <Application>Microsoft Office PowerPoint</Application>
  <PresentationFormat>Экран (4:3)</PresentationFormat>
  <Paragraphs>259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629</cp:revision>
  <cp:lastPrinted>2021-06-28T07:36:31Z</cp:lastPrinted>
  <dcterms:modified xsi:type="dcterms:W3CDTF">2021-08-12T14:58:03Z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