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B9B8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256" autoAdjust="0"/>
  </p:normalViewPr>
  <p:slideViewPr>
    <p:cSldViewPr snapToGrid="0" showGuides="1">
      <p:cViewPr>
        <p:scale>
          <a:sx n="75" d="100"/>
          <a:sy n="75" d="100"/>
        </p:scale>
        <p:origin x="2131" y="-667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08.21\&#1050;&#1088;&#1072;&#1089;&#1086;&#1090;&#1072;%202021%20-%206%20&#1084;&#1077;&#10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08.21\&#1050;&#1088;&#1072;&#1089;&#1086;&#1090;&#1072;%202021%20-%206%20&#1084;&#1077;&#108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08.21\&#1050;&#1088;&#1072;&#1089;&#1086;&#1090;&#1072;%202021%20-%206%20&#1084;&#1077;&#108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08.21\&#1050;&#1088;&#1072;&#1089;&#1086;&#1090;&#1072;%202021%20-%206%20&#1084;&#1077;&#108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08.21\&#1050;&#1088;&#1072;&#1089;&#1086;&#1090;&#1072;%202021%20-%206%20&#1084;&#1077;&#108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08.21\&#1050;&#1088;&#1072;&#1089;&#1086;&#1090;&#1072;%202021%20-%207%20&#1084;&#1077;&#1089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08.21\&#1050;&#1088;&#1072;&#1089;&#1086;&#1090;&#1072;%202021%20-%207%20&#1084;&#1077;&#1089;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МУНИЦИПАЛЬНЫЙ ДОЛГ КОНСОЛИДИРОВАННОГО БЮДЖЕТА НОВОКУБАНСКОГО РАЙОНА</a:t>
            </a:r>
          </a:p>
        </c:rich>
      </c:tx>
      <c:layout>
        <c:manualLayout>
          <c:xMode val="edge"/>
          <c:yMode val="edge"/>
          <c:x val="6.251491542630562E-2"/>
          <c:y val="0.1299300101459006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2155774278215223"/>
          <c:y val="0.58837727410825003"/>
          <c:w val="0.62288670166229221"/>
          <c:h val="0.3647757074939162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'Осн параметры'!$B$3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параметры'!$A$4:$A$7</c:f>
              <c:strCache>
                <c:ptCount val="4"/>
                <c:pt idx="0">
                  <c:v>на 01.01.2021г.</c:v>
                </c:pt>
                <c:pt idx="1">
                  <c:v>на 01.04.2021г.</c:v>
                </c:pt>
                <c:pt idx="2">
                  <c:v>на 01.07.2021г.</c:v>
                </c:pt>
                <c:pt idx="3">
                  <c:v>на 01.08.2021г.</c:v>
                </c:pt>
              </c:strCache>
            </c:strRef>
          </c:cat>
          <c:val>
            <c:numRef>
              <c:f>'Осн параметры'!$B$4:$B$7</c:f>
              <c:numCache>
                <c:formatCode>#\ ##0.0</c:formatCode>
                <c:ptCount val="4"/>
                <c:pt idx="0">
                  <c:v>12.8</c:v>
                </c:pt>
                <c:pt idx="1">
                  <c:v>12.8</c:v>
                </c:pt>
                <c:pt idx="2">
                  <c:v>12.109107679999999</c:v>
                </c:pt>
                <c:pt idx="3">
                  <c:v>12.109107679999999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2F-49FE-8543-626427F5C2CE}"/>
            </c:ext>
          </c:extLst>
        </c:ser>
        <c:ser>
          <c:idx val="1"/>
          <c:order val="1"/>
          <c:tx>
            <c:strRef>
              <c:f>'Осн параметры'!$C$3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параметры'!$A$4:$A$7</c:f>
              <c:strCache>
                <c:ptCount val="4"/>
                <c:pt idx="0">
                  <c:v>на 01.01.2021г.</c:v>
                </c:pt>
                <c:pt idx="1">
                  <c:v>на 01.04.2021г.</c:v>
                </c:pt>
                <c:pt idx="2">
                  <c:v>на 01.07.2021г.</c:v>
                </c:pt>
                <c:pt idx="3">
                  <c:v>на 01.08.2021г.</c:v>
                </c:pt>
              </c:strCache>
            </c:strRef>
          </c:cat>
          <c:val>
            <c:numRef>
              <c:f>'Осн параметры'!$C$4:$C$7</c:f>
              <c:numCache>
                <c:formatCode>#\ ##0.0</c:formatCode>
                <c:ptCount val="4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2F-49FE-8543-626427F5C2CE}"/>
            </c:ext>
          </c:extLst>
        </c:ser>
        <c:ser>
          <c:idx val="2"/>
          <c:order val="2"/>
          <c:tx>
            <c:strRef>
              <c:f>'Осн параметры'!$D$3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параметры'!$A$4:$A$7</c:f>
              <c:strCache>
                <c:ptCount val="4"/>
                <c:pt idx="0">
                  <c:v>на 01.01.2021г.</c:v>
                </c:pt>
                <c:pt idx="1">
                  <c:v>на 01.04.2021г.</c:v>
                </c:pt>
                <c:pt idx="2">
                  <c:v>на 01.07.2021г.</c:v>
                </c:pt>
                <c:pt idx="3">
                  <c:v>на 01.08.2021г.</c:v>
                </c:pt>
              </c:strCache>
            </c:strRef>
          </c:cat>
          <c:val>
            <c:numRef>
              <c:f>'Осн параметры'!$D$4:$D$7</c:f>
              <c:numCache>
                <c:formatCode>#\ ##0.0</c:formatCode>
                <c:ptCount val="4"/>
                <c:pt idx="0">
                  <c:v>9.1999999999999993</c:v>
                </c:pt>
                <c:pt idx="1">
                  <c:v>2.2000000000000002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E2F-49FE-8543-626427F5C2C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252507824"/>
        <c:axId val="252508208"/>
      </c:barChart>
      <c:catAx>
        <c:axId val="25250782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252508208"/>
        <c:crosses val="autoZero"/>
        <c:auto val="1"/>
        <c:lblAlgn val="ctr"/>
        <c:lblOffset val="100"/>
        <c:noMultiLvlLbl val="0"/>
      </c:catAx>
      <c:valAx>
        <c:axId val="252508208"/>
        <c:scaling>
          <c:orientation val="minMax"/>
        </c:scaling>
        <c:delete val="1"/>
        <c:axPos val="t"/>
        <c:numFmt formatCode="#\ ##0.0" sourceLinked="1"/>
        <c:majorTickMark val="out"/>
        <c:minorTickMark val="none"/>
        <c:tickLblPos val="nextTo"/>
        <c:crossAx val="25250782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"/>
          <c:y val="0.38712941759092218"/>
          <c:w val="0.75874153426782009"/>
          <c:h val="0.1813818591032266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МУНИЦИПАЛЬНЫЙ ДОЛГ МУНИЦИПАЛЬНОГО ОБРАЗОВАНИЯ НОВОКУБАНСКИЙ РАЙОН</a:t>
            </a:r>
          </a:p>
        </c:rich>
      </c:tx>
      <c:layout>
        <c:manualLayout>
          <c:xMode val="edge"/>
          <c:yMode val="edge"/>
          <c:x val="5.9138888888888901E-2"/>
          <c:y val="1.475420310845113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2155774278215223"/>
          <c:y val="0.52305082842333328"/>
          <c:w val="0.62566447944006998"/>
          <c:h val="0.4228504268456791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'Осн параметры'!$B$10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параметры'!$A$11:$A$14</c:f>
              <c:strCache>
                <c:ptCount val="4"/>
                <c:pt idx="0">
                  <c:v>на 01.01.2021г.</c:v>
                </c:pt>
                <c:pt idx="1">
                  <c:v>на 01.04.2021г.</c:v>
                </c:pt>
                <c:pt idx="2">
                  <c:v>на 01.07.2021г.</c:v>
                </c:pt>
                <c:pt idx="3">
                  <c:v>на 01.08.2021г.</c:v>
                </c:pt>
              </c:strCache>
            </c:strRef>
          </c:cat>
          <c:val>
            <c:numRef>
              <c:f>'Осн параметры'!$B$11:$B$14</c:f>
              <c:numCache>
                <c:formatCode>#\ ##0.0</c:formatCode>
                <c:ptCount val="4"/>
                <c:pt idx="0">
                  <c:v>3</c:v>
                </c:pt>
                <c:pt idx="1">
                  <c:v>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57-4FA9-A4CB-86ACE1397053}"/>
            </c:ext>
          </c:extLst>
        </c:ser>
        <c:ser>
          <c:idx val="1"/>
          <c:order val="1"/>
          <c:tx>
            <c:strRef>
              <c:f>'Осн параметры'!$C$10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параметры'!$A$11:$A$14</c:f>
              <c:strCache>
                <c:ptCount val="4"/>
                <c:pt idx="0">
                  <c:v>на 01.01.2021г.</c:v>
                </c:pt>
                <c:pt idx="1">
                  <c:v>на 01.04.2021г.</c:v>
                </c:pt>
                <c:pt idx="2">
                  <c:v>на 01.07.2021г.</c:v>
                </c:pt>
                <c:pt idx="3">
                  <c:v>на 01.08.2021г.</c:v>
                </c:pt>
              </c:strCache>
            </c:strRef>
          </c:cat>
          <c:val>
            <c:numRef>
              <c:f>'Осн параметры'!$C$11:$C$13</c:f>
              <c:numCache>
                <c:formatCode>#\ ##0.0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57-4FA9-A4CB-86ACE139705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495841576"/>
        <c:axId val="495841960"/>
      </c:barChart>
      <c:catAx>
        <c:axId val="49584157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495841960"/>
        <c:crosses val="autoZero"/>
        <c:auto val="1"/>
        <c:lblAlgn val="ctr"/>
        <c:lblOffset val="100"/>
        <c:noMultiLvlLbl val="0"/>
      </c:catAx>
      <c:valAx>
        <c:axId val="495841960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49584157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4.3293307086614163E-2"/>
          <c:y val="0.28717443582161822"/>
          <c:w val="0.68563560804899393"/>
          <c:h val="0.1269384751424931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660266161400321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конс'!$A$2</c:f>
              <c:strCache>
                <c:ptCount val="1"/>
                <c:pt idx="0">
                  <c:v>2021год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конс'!$B$2:$M$2</c:f>
              <c:numCache>
                <c:formatCode>#\ ##0.0</c:formatCode>
                <c:ptCount val="12"/>
                <c:pt idx="0">
                  <c:v>44.365773139999995</c:v>
                </c:pt>
                <c:pt idx="1">
                  <c:v>76.69808827</c:v>
                </c:pt>
                <c:pt idx="2">
                  <c:v>75.061016230000035</c:v>
                </c:pt>
                <c:pt idx="3">
                  <c:v>90.839159219999985</c:v>
                </c:pt>
                <c:pt idx="4">
                  <c:v>49.076354359999996</c:v>
                </c:pt>
                <c:pt idx="5">
                  <c:v>55.523665620000003</c:v>
                </c:pt>
                <c:pt idx="6">
                  <c:v>77.136216869999998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D2-4DD0-87A5-080DF5D7AF3B}"/>
            </c:ext>
          </c:extLst>
        </c:ser>
        <c:ser>
          <c:idx val="1"/>
          <c:order val="1"/>
          <c:tx>
            <c:strRef>
              <c:f>'Доходы и дин конс'!$A$3</c:f>
              <c:strCache>
                <c:ptCount val="1"/>
                <c:pt idx="0">
                  <c:v>2020год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конс'!$B$3:$M$3</c:f>
              <c:numCache>
                <c:formatCode>#\ ##0.0</c:formatCode>
                <c:ptCount val="12"/>
                <c:pt idx="0">
                  <c:v>49.536766999999998</c:v>
                </c:pt>
                <c:pt idx="1">
                  <c:v>45.479109000000022</c:v>
                </c:pt>
                <c:pt idx="2">
                  <c:v>54.017404999999997</c:v>
                </c:pt>
                <c:pt idx="3">
                  <c:v>58.353533550000002</c:v>
                </c:pt>
                <c:pt idx="4">
                  <c:v>38.415250560000011</c:v>
                </c:pt>
                <c:pt idx="5">
                  <c:v>47.072118360000005</c:v>
                </c:pt>
                <c:pt idx="6">
                  <c:v>148.79540712999997</c:v>
                </c:pt>
                <c:pt idx="7">
                  <c:v>56.357695860000014</c:v>
                </c:pt>
                <c:pt idx="8">
                  <c:v>58.523515760000009</c:v>
                </c:pt>
                <c:pt idx="9">
                  <c:v>93.330727740000015</c:v>
                </c:pt>
                <c:pt idx="10">
                  <c:v>85.865053990000021</c:v>
                </c:pt>
                <c:pt idx="11">
                  <c:v>96.626775560000013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D2-4DD0-87A5-080DF5D7AF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495963584"/>
        <c:axId val="495789160"/>
      </c:barChart>
      <c:lineChart>
        <c:grouping val="standard"/>
        <c:varyColors val="0"/>
        <c:ser>
          <c:idx val="2"/>
          <c:order val="2"/>
          <c:tx>
            <c:strRef>
              <c:f>'Доходы и дин конс'!$A$4</c:f>
              <c:strCache>
                <c:ptCount val="1"/>
                <c:pt idx="0">
                  <c:v>динамика в 2020 году</c:v>
                </c:pt>
              </c:strCache>
            </c:strRef>
          </c:tx>
          <c:dLbls>
            <c:dLbl>
              <c:idx val="0"/>
              <c:layout>
                <c:manualLayout>
                  <c:x val="-4.6264508603091288E-2"/>
                  <c:y val="-5.35194537776656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ED2-4DD0-87A5-080DF5D7AF3B}"/>
                </c:ext>
              </c:extLst>
            </c:dLbl>
            <c:dLbl>
              <c:idx val="3"/>
              <c:layout>
                <c:manualLayout>
                  <c:x val="-1.1537037037037037E-2"/>
                  <c:y val="-4.05425708540687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ED2-4DD0-87A5-080DF5D7AF3B}"/>
                </c:ext>
              </c:extLst>
            </c:dLbl>
            <c:dLbl>
              <c:idx val="9"/>
              <c:layout>
                <c:manualLayout>
                  <c:x val="-6.6685185185185181E-2"/>
                  <c:y val="4.22677866350929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ED2-4DD0-87A5-080DF5D7AF3B}"/>
                </c:ext>
              </c:extLst>
            </c:dLbl>
            <c:dLbl>
              <c:idx val="11"/>
              <c:layout>
                <c:manualLayout>
                  <c:x val="-5.9277777777777776E-2"/>
                  <c:y val="3.19164919489477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ED2-4DD0-87A5-080DF5D7AF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конс'!$B$4:$M$4</c:f>
              <c:numCache>
                <c:formatCode>0.0</c:formatCode>
                <c:ptCount val="12"/>
                <c:pt idx="0">
                  <c:v>108.33832413250421</c:v>
                </c:pt>
                <c:pt idx="1">
                  <c:v>89.264075118329302</c:v>
                </c:pt>
                <c:pt idx="2">
                  <c:v>111.43852133246605</c:v>
                </c:pt>
                <c:pt idx="3">
                  <c:v>83.903102098787727</c:v>
                </c:pt>
                <c:pt idx="4">
                  <c:v>83.78047708434066</c:v>
                </c:pt>
                <c:pt idx="5">
                  <c:v>122.25384271960098</c:v>
                </c:pt>
                <c:pt idx="6">
                  <c:v>195.07789017536189</c:v>
                </c:pt>
                <c:pt idx="7">
                  <c:v>114.85804558885091</c:v>
                </c:pt>
                <c:pt idx="8">
                  <c:v>104.46214102287965</c:v>
                </c:pt>
                <c:pt idx="9">
                  <c:v>102.56919120487859</c:v>
                </c:pt>
                <c:pt idx="10">
                  <c:v>110.12353693313328</c:v>
                </c:pt>
                <c:pt idx="11">
                  <c:v>106.24552038083151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ED2-4DD0-87A5-080DF5D7AF3B}"/>
            </c:ext>
          </c:extLst>
        </c:ser>
        <c:ser>
          <c:idx val="3"/>
          <c:order val="3"/>
          <c:tx>
            <c:strRef>
              <c:f>'Доходы и дин конс'!$A$5</c:f>
              <c:strCache>
                <c:ptCount val="1"/>
                <c:pt idx="0">
                  <c:v>динамика в 2021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2779965004374453E-2"/>
                  <c:y val="2.45806570980131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ED2-4DD0-87A5-080DF5D7AF3B}"/>
                </c:ext>
              </c:extLst>
            </c:dLbl>
            <c:dLbl>
              <c:idx val="5"/>
              <c:layout>
                <c:manualLayout>
                  <c:x val="-5.0018518518518518E-2"/>
                  <c:y val="6.9871239131480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ED2-4DD0-87A5-080DF5D7AF3B}"/>
                </c:ext>
              </c:extLst>
            </c:dLbl>
            <c:dLbl>
              <c:idx val="6"/>
              <c:layout>
                <c:manualLayout>
                  <c:x val="-7.8333333333333328E-3"/>
                  <c:y val="1.46643341387057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ED2-4DD0-87A5-080DF5D7AF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конс'!$B$5:$H$5</c:f>
              <c:numCache>
                <c:formatCode>0.0</c:formatCode>
                <c:ptCount val="7"/>
                <c:pt idx="0">
                  <c:v>89.561301285568348</c:v>
                </c:pt>
                <c:pt idx="1">
                  <c:v>168.64465895758855</c:v>
                </c:pt>
                <c:pt idx="2">
                  <c:v>138.95709397739495</c:v>
                </c:pt>
                <c:pt idx="3">
                  <c:v>155.67036594650227</c:v>
                </c:pt>
                <c:pt idx="4">
                  <c:v>127.75226933206807</c:v>
                </c:pt>
                <c:pt idx="5">
                  <c:v>117.95446551898073</c:v>
                </c:pt>
                <c:pt idx="6">
                  <c:v>51.840455534092811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ED2-4DD0-87A5-080DF5D7AF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5377496"/>
        <c:axId val="495377880"/>
      </c:lineChart>
      <c:catAx>
        <c:axId val="495963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95789160"/>
        <c:crosses val="autoZero"/>
        <c:auto val="1"/>
        <c:lblAlgn val="ctr"/>
        <c:lblOffset val="100"/>
        <c:noMultiLvlLbl val="0"/>
      </c:catAx>
      <c:valAx>
        <c:axId val="495789160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495963584"/>
        <c:crosses val="autoZero"/>
        <c:crossBetween val="between"/>
      </c:valAx>
      <c:catAx>
        <c:axId val="4953774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95377880"/>
        <c:crosses val="autoZero"/>
        <c:auto val="1"/>
        <c:lblAlgn val="ctr"/>
        <c:lblOffset val="100"/>
        <c:noMultiLvlLbl val="0"/>
      </c:catAx>
      <c:valAx>
        <c:axId val="495377880"/>
        <c:scaling>
          <c:orientation val="minMax"/>
          <c:max val="20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495377496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382444139589952E-2"/>
          <c:y val="0.10884502227919185"/>
          <c:w val="0.9247161407926634"/>
          <c:h val="0.662625224176168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район'!$A$2</c:f>
              <c:strCache>
                <c:ptCount val="1"/>
                <c:pt idx="0">
                  <c:v>2021год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район'!$B$2:$M$2</c:f>
              <c:numCache>
                <c:formatCode>#\ ##0.0</c:formatCode>
                <c:ptCount val="12"/>
                <c:pt idx="0">
                  <c:v>27.530521450000006</c:v>
                </c:pt>
                <c:pt idx="1">
                  <c:v>47.312795569999992</c:v>
                </c:pt>
                <c:pt idx="2">
                  <c:v>49.146691359999991</c:v>
                </c:pt>
                <c:pt idx="3">
                  <c:v>57.7452702</c:v>
                </c:pt>
                <c:pt idx="4">
                  <c:v>35.01129989999999</c:v>
                </c:pt>
                <c:pt idx="5">
                  <c:v>37.179221929999997</c:v>
                </c:pt>
                <c:pt idx="6">
                  <c:v>49.414679160000006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E2-4741-85EA-74FCE8710EA2}"/>
            </c:ext>
          </c:extLst>
        </c:ser>
        <c:ser>
          <c:idx val="1"/>
          <c:order val="1"/>
          <c:tx>
            <c:strRef>
              <c:f>'Доходы и дин район'!$A$3</c:f>
              <c:strCache>
                <c:ptCount val="1"/>
                <c:pt idx="0">
                  <c:v>2020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район'!$B$3:$M$3</c:f>
              <c:numCache>
                <c:formatCode>#\ ##0.0</c:formatCode>
                <c:ptCount val="12"/>
                <c:pt idx="0">
                  <c:v>26.564919999999997</c:v>
                </c:pt>
                <c:pt idx="1">
                  <c:v>28.651189000000002</c:v>
                </c:pt>
                <c:pt idx="2">
                  <c:v>34.666889999999995</c:v>
                </c:pt>
                <c:pt idx="3">
                  <c:v>34.713073119999997</c:v>
                </c:pt>
                <c:pt idx="4">
                  <c:v>25.850966540000002</c:v>
                </c:pt>
                <c:pt idx="5">
                  <c:v>31.4193</c:v>
                </c:pt>
                <c:pt idx="6">
                  <c:v>99.800771600000004</c:v>
                </c:pt>
                <c:pt idx="7">
                  <c:v>36.926328819999995</c:v>
                </c:pt>
                <c:pt idx="8">
                  <c:v>39.10347792999999</c:v>
                </c:pt>
                <c:pt idx="9">
                  <c:v>46.041000000000004</c:v>
                </c:pt>
                <c:pt idx="10">
                  <c:v>38.765573530000019</c:v>
                </c:pt>
                <c:pt idx="11">
                  <c:v>57.412567719999991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E2-4741-85EA-74FCE8710E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495945896"/>
        <c:axId val="495946288"/>
      </c:barChart>
      <c:lineChart>
        <c:grouping val="standard"/>
        <c:varyColors val="0"/>
        <c:ser>
          <c:idx val="2"/>
          <c:order val="2"/>
          <c:tx>
            <c:strRef>
              <c:f>'Доходы и дин район'!$A$4</c:f>
              <c:strCache>
                <c:ptCount val="1"/>
                <c:pt idx="0">
                  <c:v>динамика в 2020 году</c:v>
                </c:pt>
              </c:strCache>
            </c:strRef>
          </c:tx>
          <c:dLbls>
            <c:dLbl>
              <c:idx val="0"/>
              <c:layout>
                <c:manualLayout>
                  <c:x val="-3.8074781225139222E-2"/>
                  <c:y val="5.5496062992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DE2-4741-85EA-74FCE8710EA2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район'!$B$4:$M$4</c:f>
              <c:numCache>
                <c:formatCode>0.0</c:formatCode>
                <c:ptCount val="12"/>
                <c:pt idx="0">
                  <c:v>108.15014452632006</c:v>
                </c:pt>
                <c:pt idx="1">
                  <c:v>91.59490644759822</c:v>
                </c:pt>
                <c:pt idx="2">
                  <c:v>108.95891060230419</c:v>
                </c:pt>
                <c:pt idx="3">
                  <c:v>81.488956465603238</c:v>
                </c:pt>
                <c:pt idx="4">
                  <c:v>87.033815126887873</c:v>
                </c:pt>
                <c:pt idx="5">
                  <c:v>119.74033071476509</c:v>
                </c:pt>
                <c:pt idx="6">
                  <c:v>228.11182604390643</c:v>
                </c:pt>
                <c:pt idx="7">
                  <c:v>117.80679812485761</c:v>
                </c:pt>
                <c:pt idx="8">
                  <c:v>118.17356166705999</c:v>
                </c:pt>
                <c:pt idx="9">
                  <c:v>96.145272267515281</c:v>
                </c:pt>
                <c:pt idx="10">
                  <c:v>107.39876511948061</c:v>
                </c:pt>
                <c:pt idx="11">
                  <c:v>106.62835767728839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DE2-4741-85EA-74FCE8710EA2}"/>
            </c:ext>
          </c:extLst>
        </c:ser>
        <c:ser>
          <c:idx val="3"/>
          <c:order val="3"/>
          <c:tx>
            <c:strRef>
              <c:f>'Доходы и дин район'!$A$5</c:f>
              <c:strCache>
                <c:ptCount val="1"/>
                <c:pt idx="0">
                  <c:v>динамика в 2021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4.7567989805893031E-2"/>
                  <c:y val="-5.78800385470259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DE2-4741-85EA-74FCE8710EA2}"/>
                </c:ext>
              </c:extLst>
            </c:dLbl>
            <c:dLbl>
              <c:idx val="5"/>
              <c:layout>
                <c:manualLayout>
                  <c:x val="-4.4355856956663477E-2"/>
                  <c:y val="6.98712391314801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DE2-4741-85EA-74FCE8710EA2}"/>
                </c:ext>
              </c:extLst>
            </c:dLbl>
            <c:dLbl>
              <c:idx val="6"/>
              <c:layout>
                <c:manualLayout>
                  <c:x val="-9.6618547223386603E-3"/>
                  <c:y val="7.7634710146089097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DE2-4741-85EA-74FCE8710EA2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район'!$B$5:$M$5</c:f>
              <c:numCache>
                <c:formatCode>0.0</c:formatCode>
                <c:ptCount val="12"/>
                <c:pt idx="0">
                  <c:v>103.63487430039318</c:v>
                </c:pt>
                <c:pt idx="1">
                  <c:v>165.1337945172188</c:v>
                </c:pt>
                <c:pt idx="2">
                  <c:v>141.76838868441905</c:v>
                </c:pt>
                <c:pt idx="3">
                  <c:v>166.35021048231528</c:v>
                </c:pt>
                <c:pt idx="4">
                  <c:v>135.43516775601375</c:v>
                </c:pt>
                <c:pt idx="5">
                  <c:v>118.33243239028242</c:v>
                </c:pt>
                <c:pt idx="6">
                  <c:v>49.513323762719288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DE2-4741-85EA-74FCE8710E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5946680"/>
        <c:axId val="495947072"/>
      </c:lineChart>
      <c:catAx>
        <c:axId val="495945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95946288"/>
        <c:crosses val="autoZero"/>
        <c:auto val="1"/>
        <c:lblAlgn val="ctr"/>
        <c:lblOffset val="100"/>
        <c:noMultiLvlLbl val="0"/>
      </c:catAx>
      <c:valAx>
        <c:axId val="495946288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495945896"/>
        <c:crosses val="autoZero"/>
        <c:crossBetween val="between"/>
      </c:valAx>
      <c:catAx>
        <c:axId val="4959466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95947072"/>
        <c:crosses val="autoZero"/>
        <c:auto val="1"/>
        <c:lblAlgn val="ctr"/>
        <c:lblOffset val="100"/>
        <c:noMultiLvlLbl val="0"/>
      </c:catAx>
      <c:valAx>
        <c:axId val="495947072"/>
        <c:scaling>
          <c:orientation val="minMax"/>
          <c:max val="23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495946680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ДИНАМИКА ПОСТУПЛЕНИЯ НАЛОГОВЫХ И НЕНАЛОГОВЫХ ДОХОДОВ В БЮДЖЕТЫ ПОСЕЛЕНИЙ, %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7694740253592892"/>
          <c:y val="0.21522823354407697"/>
          <c:w val="0.80798195531231565"/>
          <c:h val="0.7446852346410762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'из анализа исполнения по пос'!$B$22:$B$30</c:f>
              <c:numCache>
                <c:formatCode>#\ ##0.0</c:formatCode>
                <c:ptCount val="9"/>
                <c:pt idx="0">
                  <c:v>40.575575580664598</c:v>
                </c:pt>
                <c:pt idx="1">
                  <c:v>103.52573658050279</c:v>
                </c:pt>
                <c:pt idx="2">
                  <c:v>70.643554583638434</c:v>
                </c:pt>
                <c:pt idx="3">
                  <c:v>63.858375232405386</c:v>
                </c:pt>
                <c:pt idx="4">
                  <c:v>102.30674970725696</c:v>
                </c:pt>
                <c:pt idx="5">
                  <c:v>41.721798741649856</c:v>
                </c:pt>
                <c:pt idx="6">
                  <c:v>91.164129468957171</c:v>
                </c:pt>
                <c:pt idx="7">
                  <c:v>106.65780124573818</c:v>
                </c:pt>
                <c:pt idx="8">
                  <c:v>99.05538649871896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91-4AA4-A8F5-8F57F1A9BAA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50748312"/>
        <c:axId val="252318320"/>
      </c:barChart>
      <c:catAx>
        <c:axId val="25074831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252318320"/>
        <c:crosses val="autoZero"/>
        <c:auto val="1"/>
        <c:lblAlgn val="ctr"/>
        <c:lblOffset val="100"/>
        <c:noMultiLvlLbl val="0"/>
      </c:catAx>
      <c:valAx>
        <c:axId val="252318320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2507483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Структура</a:t>
            </a:r>
            <a:r>
              <a:rPr lang="ru-RU" sz="1400" baseline="0"/>
              <a:t> доходов консолидированного бюджета Новокубанского района</a:t>
            </a:r>
          </a:p>
        </c:rich>
      </c:tx>
      <c:layout>
        <c:manualLayout>
          <c:xMode val="edge"/>
          <c:yMode val="edge"/>
          <c:x val="0.27815757410460984"/>
          <c:y val="1.916749675510881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316670409098355"/>
          <c:y val="0.19748068157807358"/>
          <c:w val="0.38611488825003776"/>
          <c:h val="0.80251931842192636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район'!$A$5:$A$11</c:f>
              <c:strCache>
                <c:ptCount val="7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Земельный налог</c:v>
                </c:pt>
                <c:pt idx="3">
                  <c:v>Акцизы на нефтепродукты</c:v>
                </c:pt>
                <c:pt idx="4">
                  <c:v>Прочие налоговые доходы</c:v>
                </c:pt>
                <c:pt idx="5">
                  <c:v>Безвозмездные поступления</c:v>
                </c:pt>
                <c:pt idx="6">
                  <c:v>Неналоговые доходы</c:v>
                </c:pt>
              </c:strCache>
            </c:strRef>
          </c:cat>
          <c:val>
            <c:numRef>
              <c:f>'Структура конс и район'!$B$5:$B$11</c:f>
              <c:numCache>
                <c:formatCode>#\ ##0.0</c:formatCode>
                <c:ptCount val="7"/>
                <c:pt idx="0">
                  <c:v>253.95206133999997</c:v>
                </c:pt>
                <c:pt idx="1">
                  <c:v>88.183629179999983</c:v>
                </c:pt>
                <c:pt idx="2">
                  <c:v>41.267875380000007</c:v>
                </c:pt>
                <c:pt idx="3">
                  <c:v>32.89916190000001</c:v>
                </c:pt>
                <c:pt idx="4">
                  <c:v>20.797040130000003</c:v>
                </c:pt>
                <c:pt idx="5">
                  <c:v>902.43153559000007</c:v>
                </c:pt>
                <c:pt idx="6" formatCode="0.0">
                  <c:v>31.600504440000002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56-453E-8C2E-061ED79DD03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8279228718742515"/>
          <c:y val="0.22822338434604122"/>
          <c:w val="0.40360644278952412"/>
          <c:h val="0.72660282531920684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Структура доходов бюджета Новокубанского района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1461948142013588"/>
          <c:y val="0.22793981270994793"/>
          <c:w val="0.37123790575070192"/>
          <c:h val="0.72398369033030663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район'!$A$18:$A$22</c:f>
              <c:strCache>
                <c:ptCount val="5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Прочие налоговые доходы</c:v>
                </c:pt>
                <c:pt idx="3">
                  <c:v>Безвозмездные поступления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'Структура конс и район'!$B$18:$B$22</c:f>
              <c:numCache>
                <c:formatCode>#\ ##0.0</c:formatCode>
                <c:ptCount val="5"/>
                <c:pt idx="0">
                  <c:v>192.36995290999999</c:v>
                </c:pt>
                <c:pt idx="1">
                  <c:v>65.835091129999995</c:v>
                </c:pt>
                <c:pt idx="2">
                  <c:v>22.072013280000007</c:v>
                </c:pt>
                <c:pt idx="3">
                  <c:v>778.15481442999999</c:v>
                </c:pt>
                <c:pt idx="4" formatCode="0.0">
                  <c:v>23.163422250000004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27-4F52-8670-4BD469EBCB3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5322732138889452"/>
          <c:y val="0.32608506541233251"/>
          <c:w val="0.37408935436739588"/>
          <c:h val="0.51125450588929289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24554498447455592"/>
          <c:w val="0.57149921439478257"/>
          <c:h val="0.476602317965321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36DD-443C-80D4-933E23CA14CD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36DD-443C-80D4-933E23CA14CD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36DD-443C-80D4-933E23CA14CD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36DD-443C-80D4-933E23CA14CD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36DD-443C-80D4-933E23CA14CD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36DD-443C-80D4-933E23CA14CD}"/>
              </c:ext>
            </c:extLst>
          </c:dPt>
          <c:dPt>
            <c:idx val="7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7-36DD-443C-80D4-933E23CA14CD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8-36DD-443C-80D4-933E23CA14CD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9-36DD-443C-80D4-933E23CA14CD}"/>
              </c:ext>
            </c:extLst>
          </c:dPt>
          <c:dPt>
            <c:idx val="10"/>
            <c:bubble3D val="0"/>
            <c:explosion val="1"/>
            <c:extLst>
              <c:ext xmlns:c16="http://schemas.microsoft.com/office/drawing/2014/chart" uri="{C3380CC4-5D6E-409C-BE32-E72D297353CC}">
                <c16:uniqueId val="{0000000A-36DD-443C-80D4-933E23CA14CD}"/>
              </c:ext>
            </c:extLst>
          </c:dPt>
          <c:dLbls>
            <c:dLbl>
              <c:idx val="0"/>
              <c:layout>
                <c:manualLayout>
                  <c:x val="0.12880101789784723"/>
                  <c:y val="-0.18909569737322746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10,3%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6DD-443C-80D4-933E23CA14CD}"/>
                </c:ext>
              </c:extLst>
            </c:dLbl>
            <c:dLbl>
              <c:idx val="1"/>
              <c:layout>
                <c:manualLayout>
                  <c:x val="0.31665748584668474"/>
                  <c:y val="-0.1902018256386344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0,8 %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80733329731804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36DD-443C-80D4-933E23CA14CD}"/>
                </c:ext>
              </c:extLst>
            </c:dLbl>
            <c:dLbl>
              <c:idx val="2"/>
              <c:layout>
                <c:manualLayout>
                  <c:x val="0.3166574858466847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>
                        <a:latin typeface="Times New Roman" pitchFamily="18" charset="0"/>
                        <a:cs typeface="Times New Roman" pitchFamily="18" charset="0"/>
                      </a:rPr>
                      <a:t> 3,0%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15081909382769"/>
                      <c:h val="9.8837059257172233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36DD-443C-80D4-933E23CA14CD}"/>
                </c:ext>
              </c:extLst>
            </c:dLbl>
            <c:dLbl>
              <c:idx val="3"/>
              <c:layout>
                <c:manualLayout>
                  <c:x val="0.27707530011584913"/>
                  <c:y val="-1.58500908486793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8,1%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97819951576368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36DD-443C-80D4-933E23CA14CD}"/>
                </c:ext>
              </c:extLst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2,7% 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6DD-443C-80D4-933E23CA14CD}"/>
                </c:ext>
              </c:extLst>
            </c:dLbl>
            <c:dLbl>
              <c:idx val="5"/>
              <c:layout>
                <c:manualLayout>
                  <c:x val="0.26811615649263015"/>
                  <c:y val="0.255866887552620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долга 0,0%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237361981801199"/>
                      <c:h val="0.2238268798985446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36DD-443C-80D4-933E23CA14CD}"/>
                </c:ext>
              </c:extLst>
            </c:dLbl>
            <c:dLbl>
              <c:idx val="6"/>
              <c:layout>
                <c:manualLayout>
                  <c:x val="9.2264799065771966E-2"/>
                  <c:y val="0.3951218507671926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Здравоохранение 0,4%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36DD-443C-80D4-933E23CA14CD}"/>
                </c:ext>
              </c:extLst>
            </c:dLbl>
            <c:dLbl>
              <c:idx val="7"/>
              <c:layout>
                <c:manualLayout>
                  <c:x val="-7.8309035790194548E-2"/>
                  <c:y val="0.153973012029762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Образование 61,0%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36DD-443C-80D4-933E23CA14CD}"/>
                </c:ext>
              </c:extLst>
            </c:dLbl>
            <c:dLbl>
              <c:idx val="8"/>
              <c:layout>
                <c:manualLayout>
                  <c:x val="-6.7621243359116748E-2"/>
                  <c:y val="-0.11434752684709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7,9 %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36DD-443C-80D4-933E23CA14CD}"/>
                </c:ext>
              </c:extLst>
            </c:dLbl>
            <c:dLbl>
              <c:idx val="9"/>
              <c:layout>
                <c:manualLayout>
                  <c:x val="2.4427198023460602E-2"/>
                  <c:y val="-0.1867838455300520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5,8%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36DD-443C-80D4-933E23CA14CD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6DD-443C-80D4-933E23CA14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</c:numCache>
            </c:numRef>
          </c:cat>
          <c:val>
            <c:numRef>
              <c:f>Лист1!$B$2:$B$12</c:f>
              <c:numCache>
                <c:formatCode>_-* #,##0.0\ _₽_-;\-* #,##0.0\ _₽_-;_-* "-"??\ _₽_-;_-@_-</c:formatCode>
                <c:ptCount val="11"/>
                <c:pt idx="0">
                  <c:v>10.788113695090439</c:v>
                </c:pt>
                <c:pt idx="1">
                  <c:v>0.83979328165374678</c:v>
                </c:pt>
                <c:pt idx="2">
                  <c:v>1.7312661498708013</c:v>
                </c:pt>
                <c:pt idx="3">
                  <c:v>4.1085271317829459</c:v>
                </c:pt>
                <c:pt idx="4">
                  <c:v>1.9121447028423773</c:v>
                </c:pt>
                <c:pt idx="5">
                  <c:v>0</c:v>
                </c:pt>
                <c:pt idx="6">
                  <c:v>0</c:v>
                </c:pt>
                <c:pt idx="7">
                  <c:v>67.596899224806208</c:v>
                </c:pt>
                <c:pt idx="8">
                  <c:v>8.3979328165374678</c:v>
                </c:pt>
                <c:pt idx="9">
                  <c:v>2.5839793281653749E-2</c:v>
                </c:pt>
                <c:pt idx="10">
                  <c:v>4.4444444444444438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6DD-443C-80D4-933E23CA14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0.19178</cdr:x>
      <cdr:y>0.42079</cdr:y>
    </cdr:from>
    <cdr:to>
      <cdr:x>0.4288</cdr:x>
      <cdr:y>0.55286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196033" y="3146788"/>
          <a:ext cx="1478197" cy="98766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1 359,8</a:t>
          </a:r>
          <a:endParaRPr lang="en-US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923" y="1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/>
          <a:lstStyle>
            <a:lvl1pPr algn="r">
              <a:defRPr sz="1100"/>
            </a:lvl1pPr>
          </a:lstStyle>
          <a:p>
            <a:fld id="{E9D345FA-88FF-4256-B5ED-F8142FA55504}" type="datetimeFigureOut">
              <a:rPr lang="ru-RU" smtClean="0"/>
              <a:t>12.08.2021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786" tIns="41893" rIns="83786" bIns="4189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82" y="4776872"/>
            <a:ext cx="5438711" cy="3908752"/>
          </a:xfrm>
          <a:prstGeom prst="rect">
            <a:avLst/>
          </a:prstGeom>
        </p:spPr>
        <p:txBody>
          <a:bodyPr vert="horz" lIns="83786" tIns="41893" rIns="83786" bIns="4189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464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923" y="9428464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 anchor="b"/>
          <a:lstStyle>
            <a:lvl1pPr algn="r">
              <a:defRPr sz="1100"/>
            </a:lvl1pPr>
          </a:lstStyle>
          <a:p>
            <a:fld id="{F25C8C29-82AD-4EDB-A033-5A6C2B716C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3340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C8C29-82AD-4EDB-A033-5A6C2B716C1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5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617184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43080" y="5285880"/>
            <a:ext cx="617184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343080" y="528588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3505680" y="528588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2430000" y="213372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4516920" y="213372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343080" y="528588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2430000" y="528588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4516920" y="528588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43080" y="2133720"/>
            <a:ext cx="6171840" cy="60343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617184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343080" y="366120"/>
            <a:ext cx="6171840" cy="7063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343080" y="528588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3505680" y="528588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343080" y="5285880"/>
            <a:ext cx="617184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4400" b="0" strike="noStrike" spc="-1">
                <a:solidFill>
                  <a:srgbClr val="000000"/>
                </a:solidFill>
                <a:latin typeface="Calibri"/>
              </a:rPr>
              <a:t>Образец заголовка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6171840" cy="603432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ru-RU" sz="3200" b="0" strike="noStrike" spc="-1">
                <a:solidFill>
                  <a:srgbClr val="000000"/>
                </a:solidFill>
                <a:latin typeface="Calibri"/>
              </a:rPr>
              <a:t>Образец текста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Второй уровень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>
                <a:solidFill>
                  <a:srgbClr val="000000"/>
                </a:solidFill>
                <a:latin typeface="Calibri"/>
              </a:rPr>
              <a:t>Третий уровень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Четвертый уровень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Пятый уровень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343080" y="8475120"/>
            <a:ext cx="1599840" cy="4863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E42B657B-45D5-49E8-9C98-6BEDCCE76E3F}" type="datetime">
              <a:rPr lang="ru-RU" sz="1200" b="0" strike="noStrike" spc="-1">
                <a:solidFill>
                  <a:srgbClr val="8B8B8B"/>
                </a:solidFill>
                <a:latin typeface="Calibri"/>
              </a:rPr>
              <a:t>12.08.2021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2343240" y="8475120"/>
            <a:ext cx="2171520" cy="4863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4915080" y="8475120"/>
            <a:ext cx="1599840" cy="4863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D1D50AA6-06D5-45DA-B40F-294708F0B092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0" y="6185520"/>
            <a:ext cx="6873480" cy="295812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" name="CustomShape 2"/>
          <p:cNvSpPr/>
          <p:nvPr/>
        </p:nvSpPr>
        <p:spPr>
          <a:xfrm>
            <a:off x="0" y="-60120"/>
            <a:ext cx="6873480" cy="295812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" name="CustomShape 3"/>
          <p:cNvSpPr/>
          <p:nvPr/>
        </p:nvSpPr>
        <p:spPr>
          <a:xfrm>
            <a:off x="2288880" y="1465560"/>
            <a:ext cx="4454280" cy="1005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Основные параметры исполнения консолидированного бюджета Новокубанского района</a:t>
            </a:r>
            <a:endParaRPr lang="ru-RU" sz="2000" b="0" strike="noStrike" spc="-1">
              <a:latin typeface="Arial"/>
            </a:endParaRPr>
          </a:p>
        </p:txBody>
      </p:sp>
      <p:grpSp>
        <p:nvGrpSpPr>
          <p:cNvPr id="44" name="Group 4"/>
          <p:cNvGrpSpPr/>
          <p:nvPr/>
        </p:nvGrpSpPr>
        <p:grpSpPr>
          <a:xfrm>
            <a:off x="1946880" y="0"/>
            <a:ext cx="4926960" cy="3431520"/>
            <a:chOff x="1946880" y="0"/>
            <a:chExt cx="4926960" cy="3431520"/>
          </a:xfrm>
        </p:grpSpPr>
        <p:grpSp>
          <p:nvGrpSpPr>
            <p:cNvPr id="45" name="Group 5"/>
            <p:cNvGrpSpPr/>
            <p:nvPr/>
          </p:nvGrpSpPr>
          <p:grpSpPr>
            <a:xfrm>
              <a:off x="1946880" y="25920"/>
              <a:ext cx="1835640" cy="3377520"/>
              <a:chOff x="1946880" y="25920"/>
              <a:chExt cx="1835640" cy="3377520"/>
            </a:xfrm>
          </p:grpSpPr>
          <p:grpSp>
            <p:nvGrpSpPr>
              <p:cNvPr id="46" name="Group 6"/>
              <p:cNvGrpSpPr/>
              <p:nvPr/>
            </p:nvGrpSpPr>
            <p:grpSpPr>
              <a:xfrm>
                <a:off x="1946880" y="25920"/>
                <a:ext cx="1835640" cy="1732680"/>
                <a:chOff x="1946880" y="25920"/>
                <a:chExt cx="1835640" cy="1732680"/>
              </a:xfrm>
            </p:grpSpPr>
            <p:sp>
              <p:nvSpPr>
                <p:cNvPr id="47" name="CustomShape 7"/>
                <p:cNvSpPr/>
                <p:nvPr/>
              </p:nvSpPr>
              <p:spPr>
                <a:xfrm>
                  <a:off x="1946880" y="25920"/>
                  <a:ext cx="909360" cy="835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48" name="CustomShape 8"/>
                <p:cNvSpPr/>
                <p:nvPr/>
              </p:nvSpPr>
              <p:spPr>
                <a:xfrm>
                  <a:off x="2873160" y="25920"/>
                  <a:ext cx="909360" cy="835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49" name="CustomShape 9"/>
                <p:cNvSpPr/>
                <p:nvPr/>
              </p:nvSpPr>
              <p:spPr>
                <a:xfrm>
                  <a:off x="1946880" y="923040"/>
                  <a:ext cx="909360" cy="835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0" name="CustomShape 10"/>
                <p:cNvSpPr/>
                <p:nvPr/>
              </p:nvSpPr>
              <p:spPr>
                <a:xfrm>
                  <a:off x="2873160" y="923040"/>
                  <a:ext cx="909360" cy="835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51" name="Group 11"/>
              <p:cNvGrpSpPr/>
              <p:nvPr/>
            </p:nvGrpSpPr>
            <p:grpSpPr>
              <a:xfrm>
                <a:off x="1997640" y="1702080"/>
                <a:ext cx="1720440" cy="1701360"/>
                <a:chOff x="1997640" y="1702080"/>
                <a:chExt cx="1720440" cy="1701360"/>
              </a:xfrm>
            </p:grpSpPr>
            <p:sp>
              <p:nvSpPr>
                <p:cNvPr id="52" name="CustomShape 12"/>
                <p:cNvSpPr/>
                <p:nvPr/>
              </p:nvSpPr>
              <p:spPr>
                <a:xfrm rot="2502000">
                  <a:off x="1957320" y="2081520"/>
                  <a:ext cx="1108440" cy="406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3" name="CustomShape 13"/>
                <p:cNvSpPr/>
                <p:nvPr/>
              </p:nvSpPr>
              <p:spPr>
                <a:xfrm rot="8298000">
                  <a:off x="2614680" y="2050560"/>
                  <a:ext cx="1108440" cy="406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4" name="CustomShape 14"/>
                <p:cNvSpPr/>
                <p:nvPr/>
              </p:nvSpPr>
              <p:spPr>
                <a:xfrm rot="8298000">
                  <a:off x="1965960" y="2679120"/>
                  <a:ext cx="1108440" cy="406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5" name="CustomShape 15"/>
                <p:cNvSpPr/>
                <p:nvPr/>
              </p:nvSpPr>
              <p:spPr>
                <a:xfrm rot="13302000">
                  <a:off x="2586960" y="2679480"/>
                  <a:ext cx="1108440" cy="406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56" name="Group 16"/>
            <p:cNvGrpSpPr/>
            <p:nvPr/>
          </p:nvGrpSpPr>
          <p:grpSpPr>
            <a:xfrm>
              <a:off x="4050000" y="0"/>
              <a:ext cx="1286280" cy="1372680"/>
              <a:chOff x="4050000" y="0"/>
              <a:chExt cx="1286280" cy="1372680"/>
            </a:xfrm>
          </p:grpSpPr>
          <p:grpSp>
            <p:nvGrpSpPr>
              <p:cNvPr id="57" name="Group 17"/>
              <p:cNvGrpSpPr/>
              <p:nvPr/>
            </p:nvGrpSpPr>
            <p:grpSpPr>
              <a:xfrm>
                <a:off x="4708080" y="716760"/>
                <a:ext cx="628200" cy="645840"/>
                <a:chOff x="4708080" y="716760"/>
                <a:chExt cx="628200" cy="645840"/>
              </a:xfrm>
            </p:grpSpPr>
            <p:sp>
              <p:nvSpPr>
                <p:cNvPr id="58" name="CustomShape 18"/>
                <p:cNvSpPr/>
                <p:nvPr/>
              </p:nvSpPr>
              <p:spPr>
                <a:xfrm rot="2763000">
                  <a:off x="4705560" y="837360"/>
                  <a:ext cx="399600" cy="1519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9" name="CustomShape 19"/>
                <p:cNvSpPr/>
                <p:nvPr/>
              </p:nvSpPr>
              <p:spPr>
                <a:xfrm rot="8037000">
                  <a:off x="4926240" y="843840"/>
                  <a:ext cx="412200" cy="1472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0" name="CustomShape 20"/>
                <p:cNvSpPr/>
                <p:nvPr/>
              </p:nvSpPr>
              <p:spPr>
                <a:xfrm rot="8037000">
                  <a:off x="4701960" y="1089360"/>
                  <a:ext cx="412200" cy="1472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1" name="CustomShape 21"/>
                <p:cNvSpPr/>
                <p:nvPr/>
              </p:nvSpPr>
              <p:spPr>
                <a:xfrm rot="13563600">
                  <a:off x="4938840" y="1087200"/>
                  <a:ext cx="399600" cy="1519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2" name="Group 22"/>
              <p:cNvGrpSpPr/>
              <p:nvPr/>
            </p:nvGrpSpPr>
            <p:grpSpPr>
              <a:xfrm>
                <a:off x="4050000" y="730440"/>
                <a:ext cx="635760" cy="642240"/>
                <a:chOff x="4050000" y="730440"/>
                <a:chExt cx="635760" cy="642240"/>
              </a:xfrm>
            </p:grpSpPr>
            <p:sp>
              <p:nvSpPr>
                <p:cNvPr id="63" name="CustomShape 23"/>
                <p:cNvSpPr/>
                <p:nvPr/>
              </p:nvSpPr>
              <p:spPr>
                <a:xfrm rot="10800000">
                  <a:off x="4371480" y="1045440"/>
                  <a:ext cx="314280" cy="32616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4" name="CustomShape 24"/>
                <p:cNvSpPr/>
                <p:nvPr/>
              </p:nvSpPr>
              <p:spPr>
                <a:xfrm rot="10800000">
                  <a:off x="4371480" y="730080"/>
                  <a:ext cx="314280" cy="32616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5" name="CustomShape 25"/>
                <p:cNvSpPr/>
                <p:nvPr/>
              </p:nvSpPr>
              <p:spPr>
                <a:xfrm rot="10800000">
                  <a:off x="4051440" y="737640"/>
                  <a:ext cx="314280" cy="32616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6" name="CustomShape 26"/>
                <p:cNvSpPr/>
                <p:nvPr/>
              </p:nvSpPr>
              <p:spPr>
                <a:xfrm rot="10800000">
                  <a:off x="4050000" y="1046520"/>
                  <a:ext cx="314280" cy="32616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7" name="Group 27"/>
              <p:cNvGrpSpPr/>
              <p:nvPr/>
            </p:nvGrpSpPr>
            <p:grpSpPr>
              <a:xfrm>
                <a:off x="4693680" y="0"/>
                <a:ext cx="635040" cy="676440"/>
                <a:chOff x="4693680" y="0"/>
                <a:chExt cx="635040" cy="676440"/>
              </a:xfrm>
            </p:grpSpPr>
            <p:sp>
              <p:nvSpPr>
                <p:cNvPr id="68" name="CustomShape 28"/>
                <p:cNvSpPr/>
                <p:nvPr/>
              </p:nvSpPr>
              <p:spPr>
                <a:xfrm>
                  <a:off x="4693680" y="0"/>
                  <a:ext cx="314280" cy="3261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9" name="CustomShape 29"/>
                <p:cNvSpPr/>
                <p:nvPr/>
              </p:nvSpPr>
              <p:spPr>
                <a:xfrm>
                  <a:off x="5014440" y="0"/>
                  <a:ext cx="314280" cy="3261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0" name="CustomShape 30"/>
                <p:cNvSpPr/>
                <p:nvPr/>
              </p:nvSpPr>
              <p:spPr>
                <a:xfrm>
                  <a:off x="4693680" y="350280"/>
                  <a:ext cx="314280" cy="3261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1" name="CustomShape 31"/>
                <p:cNvSpPr/>
                <p:nvPr/>
              </p:nvSpPr>
              <p:spPr>
                <a:xfrm>
                  <a:off x="5014440" y="350280"/>
                  <a:ext cx="314280" cy="3261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72" name="CustomShape 32"/>
              <p:cNvSpPr/>
              <p:nvPr/>
            </p:nvSpPr>
            <p:spPr>
              <a:xfrm rot="10800000">
                <a:off x="4050000" y="22320"/>
                <a:ext cx="628920" cy="65232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3" name="Group 33"/>
            <p:cNvGrpSpPr/>
            <p:nvPr/>
          </p:nvGrpSpPr>
          <p:grpSpPr>
            <a:xfrm>
              <a:off x="3880800" y="1507680"/>
              <a:ext cx="618120" cy="655200"/>
              <a:chOff x="3880800" y="1507680"/>
              <a:chExt cx="618120" cy="655200"/>
            </a:xfrm>
          </p:grpSpPr>
          <p:sp>
            <p:nvSpPr>
              <p:cNvPr id="74" name="CustomShape 34"/>
              <p:cNvSpPr/>
              <p:nvPr/>
            </p:nvSpPr>
            <p:spPr>
              <a:xfrm rot="5400000">
                <a:off x="4185360" y="1512360"/>
                <a:ext cx="318240" cy="30852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5" name="CustomShape 35"/>
              <p:cNvSpPr/>
              <p:nvPr/>
            </p:nvSpPr>
            <p:spPr>
              <a:xfrm rot="5400000">
                <a:off x="4185360" y="1837440"/>
                <a:ext cx="318600" cy="30852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6" name="CustomShape 36"/>
              <p:cNvSpPr/>
              <p:nvPr/>
            </p:nvSpPr>
            <p:spPr>
              <a:xfrm rot="5400000">
                <a:off x="3875760" y="1524600"/>
                <a:ext cx="318600" cy="30852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7" name="CustomShape 37"/>
              <p:cNvSpPr/>
              <p:nvPr/>
            </p:nvSpPr>
            <p:spPr>
              <a:xfrm rot="5400000">
                <a:off x="3875760" y="1849320"/>
                <a:ext cx="318600" cy="30852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8" name="Group 38"/>
            <p:cNvGrpSpPr/>
            <p:nvPr/>
          </p:nvGrpSpPr>
          <p:grpSpPr>
            <a:xfrm>
              <a:off x="4898160" y="2727000"/>
              <a:ext cx="630360" cy="648000"/>
              <a:chOff x="4898160" y="2727000"/>
              <a:chExt cx="630360" cy="648000"/>
            </a:xfrm>
          </p:grpSpPr>
          <p:sp>
            <p:nvSpPr>
              <p:cNvPr id="79" name="CustomShape 39"/>
              <p:cNvSpPr/>
              <p:nvPr/>
            </p:nvSpPr>
            <p:spPr>
              <a:xfrm rot="2771400">
                <a:off x="4896000" y="2847960"/>
                <a:ext cx="400320" cy="1522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0" name="CustomShape 40"/>
              <p:cNvSpPr/>
              <p:nvPr/>
            </p:nvSpPr>
            <p:spPr>
              <a:xfrm rot="8028600">
                <a:off x="5116680" y="2854800"/>
                <a:ext cx="412920" cy="1476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1" name="CustomShape 41"/>
              <p:cNvSpPr/>
              <p:nvPr/>
            </p:nvSpPr>
            <p:spPr>
              <a:xfrm rot="8028600">
                <a:off x="4893120" y="3101040"/>
                <a:ext cx="412560" cy="1476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2" name="CustomShape 42"/>
              <p:cNvSpPr/>
              <p:nvPr/>
            </p:nvSpPr>
            <p:spPr>
              <a:xfrm rot="13571400">
                <a:off x="5130000" y="3099240"/>
                <a:ext cx="400320" cy="1522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3" name="Group 43"/>
            <p:cNvGrpSpPr/>
            <p:nvPr/>
          </p:nvGrpSpPr>
          <p:grpSpPr>
            <a:xfrm>
              <a:off x="3830400" y="2247480"/>
              <a:ext cx="702000" cy="1184040"/>
              <a:chOff x="3830400" y="2247480"/>
              <a:chExt cx="702000" cy="1184040"/>
            </a:xfrm>
          </p:grpSpPr>
          <p:sp>
            <p:nvSpPr>
              <p:cNvPr id="84" name="CustomShape 44"/>
              <p:cNvSpPr/>
              <p:nvPr/>
            </p:nvSpPr>
            <p:spPr>
              <a:xfrm rot="2391600">
                <a:off x="3808080" y="265392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5" name="CustomShape 45"/>
              <p:cNvSpPr/>
              <p:nvPr/>
            </p:nvSpPr>
            <p:spPr>
              <a:xfrm rot="8408400">
                <a:off x="4082040" y="263520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6" name="CustomShape 46"/>
              <p:cNvSpPr/>
              <p:nvPr/>
            </p:nvSpPr>
            <p:spPr>
              <a:xfrm rot="2391600">
                <a:off x="3807720" y="289692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7" name="CustomShape 47"/>
              <p:cNvSpPr/>
              <p:nvPr/>
            </p:nvSpPr>
            <p:spPr>
              <a:xfrm rot="8408400">
                <a:off x="4082040" y="287856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8" name="CustomShape 48"/>
              <p:cNvSpPr/>
              <p:nvPr/>
            </p:nvSpPr>
            <p:spPr>
              <a:xfrm rot="2391600">
                <a:off x="3808080" y="241020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9" name="CustomShape 49"/>
              <p:cNvSpPr/>
              <p:nvPr/>
            </p:nvSpPr>
            <p:spPr>
              <a:xfrm rot="8408400">
                <a:off x="4082040" y="239148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0" name="CustomShape 50"/>
              <p:cNvSpPr/>
              <p:nvPr/>
            </p:nvSpPr>
            <p:spPr>
              <a:xfrm rot="2391600">
                <a:off x="3808080" y="312372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1" name="CustomShape 51"/>
              <p:cNvSpPr/>
              <p:nvPr/>
            </p:nvSpPr>
            <p:spPr>
              <a:xfrm rot="8408400">
                <a:off x="4082040" y="310500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2" name="Group 52"/>
            <p:cNvGrpSpPr/>
            <p:nvPr/>
          </p:nvGrpSpPr>
          <p:grpSpPr>
            <a:xfrm>
              <a:off x="4543920" y="1539000"/>
              <a:ext cx="1302840" cy="1264680"/>
              <a:chOff x="4543920" y="1539000"/>
              <a:chExt cx="1302840" cy="1264680"/>
            </a:xfrm>
          </p:grpSpPr>
          <p:sp>
            <p:nvSpPr>
              <p:cNvPr id="93" name="CustomShape 53"/>
              <p:cNvSpPr/>
              <p:nvPr/>
            </p:nvSpPr>
            <p:spPr>
              <a:xfrm rot="10800000">
                <a:off x="5202720" y="2158920"/>
                <a:ext cx="644040" cy="642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4" name="CustomShape 54"/>
              <p:cNvSpPr/>
              <p:nvPr/>
            </p:nvSpPr>
            <p:spPr>
              <a:xfrm rot="10800000">
                <a:off x="5202720" y="1539000"/>
                <a:ext cx="644040" cy="642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5" name="CustomShape 55"/>
              <p:cNvSpPr/>
              <p:nvPr/>
            </p:nvSpPr>
            <p:spPr>
              <a:xfrm rot="10800000">
                <a:off x="4546800" y="1552680"/>
                <a:ext cx="644040" cy="642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6" name="CustomShape 56"/>
              <p:cNvSpPr/>
              <p:nvPr/>
            </p:nvSpPr>
            <p:spPr>
              <a:xfrm rot="10800000">
                <a:off x="4543920" y="2161080"/>
                <a:ext cx="644040" cy="642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7" name="Group 57"/>
            <p:cNvGrpSpPr/>
            <p:nvPr/>
          </p:nvGrpSpPr>
          <p:grpSpPr>
            <a:xfrm>
              <a:off x="5514840" y="360"/>
              <a:ext cx="1260360" cy="1313640"/>
              <a:chOff x="5514840" y="360"/>
              <a:chExt cx="1260360" cy="1313640"/>
            </a:xfrm>
          </p:grpSpPr>
          <p:sp>
            <p:nvSpPr>
              <p:cNvPr id="98" name="CustomShape 58"/>
              <p:cNvSpPr/>
              <p:nvPr/>
            </p:nvSpPr>
            <p:spPr>
              <a:xfrm rot="10800000">
                <a:off x="6148440" y="656640"/>
                <a:ext cx="621000" cy="65592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9" name="CustomShape 59"/>
              <p:cNvSpPr/>
              <p:nvPr/>
            </p:nvSpPr>
            <p:spPr>
              <a:xfrm rot="10800000">
                <a:off x="5528520" y="23400"/>
                <a:ext cx="621000" cy="65592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0" name="CustomShape 60"/>
              <p:cNvSpPr/>
              <p:nvPr/>
            </p:nvSpPr>
            <p:spPr>
              <a:xfrm rot="10800000">
                <a:off x="6154200" y="0"/>
                <a:ext cx="621000" cy="655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1" name="CustomShape 61"/>
              <p:cNvSpPr/>
              <p:nvPr/>
            </p:nvSpPr>
            <p:spPr>
              <a:xfrm rot="10800000">
                <a:off x="5832360" y="984960"/>
                <a:ext cx="310320" cy="32796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2" name="CustomShape 62"/>
              <p:cNvSpPr/>
              <p:nvPr/>
            </p:nvSpPr>
            <p:spPr>
              <a:xfrm rot="10800000">
                <a:off x="5832360" y="668160"/>
                <a:ext cx="310320" cy="32796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3" name="CustomShape 63"/>
              <p:cNvSpPr/>
              <p:nvPr/>
            </p:nvSpPr>
            <p:spPr>
              <a:xfrm rot="10800000">
                <a:off x="5515920" y="675000"/>
                <a:ext cx="310320" cy="32796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4" name="CustomShape 64"/>
              <p:cNvSpPr/>
              <p:nvPr/>
            </p:nvSpPr>
            <p:spPr>
              <a:xfrm rot="10800000">
                <a:off x="5514840" y="986040"/>
                <a:ext cx="310320" cy="32796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05" name="CustomShape 65"/>
            <p:cNvSpPr/>
            <p:nvPr/>
          </p:nvSpPr>
          <p:spPr>
            <a:xfrm>
              <a:off x="5965560" y="2507040"/>
              <a:ext cx="779760" cy="74952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6" name="CustomShape 66"/>
            <p:cNvSpPr/>
            <p:nvPr/>
          </p:nvSpPr>
          <p:spPr>
            <a:xfrm rot="10800000">
              <a:off x="5965560" y="1577880"/>
              <a:ext cx="908280" cy="92880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07" name="CustomShape 67"/>
          <p:cNvSpPr/>
          <p:nvPr/>
        </p:nvSpPr>
        <p:spPr>
          <a:xfrm rot="10800000" flipH="1">
            <a:off x="-360" y="-59400"/>
            <a:ext cx="6857640" cy="276696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8" name="CustomShape 68"/>
          <p:cNvSpPr/>
          <p:nvPr/>
        </p:nvSpPr>
        <p:spPr>
          <a:xfrm rot="10800000" flipV="1">
            <a:off x="-119160" y="6423840"/>
            <a:ext cx="6993000" cy="272016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9" name="CustomShape 69"/>
          <p:cNvSpPr/>
          <p:nvPr/>
        </p:nvSpPr>
        <p:spPr>
          <a:xfrm>
            <a:off x="195120" y="543960"/>
            <a:ext cx="1781280" cy="547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000" b="1" strike="noStrike" spc="-1" dirty="0">
                <a:solidFill>
                  <a:srgbClr val="FFFFFF"/>
                </a:solidFill>
                <a:latin typeface="Segoe UI"/>
              </a:rPr>
              <a:t>2021 год</a:t>
            </a:r>
            <a:endParaRPr lang="ru-RU" sz="3000" b="0" strike="noStrike" spc="-1" dirty="0">
              <a:latin typeface="Arial"/>
            </a:endParaRPr>
          </a:p>
        </p:txBody>
      </p:sp>
      <p:grpSp>
        <p:nvGrpSpPr>
          <p:cNvPr id="110" name="Group 70"/>
          <p:cNvGrpSpPr/>
          <p:nvPr/>
        </p:nvGrpSpPr>
        <p:grpSpPr>
          <a:xfrm>
            <a:off x="109800" y="4327200"/>
            <a:ext cx="6645240" cy="4740120"/>
            <a:chOff x="109800" y="4327200"/>
            <a:chExt cx="6645240" cy="4740120"/>
          </a:xfrm>
        </p:grpSpPr>
        <p:grpSp>
          <p:nvGrpSpPr>
            <p:cNvPr id="111" name="Group 71"/>
            <p:cNvGrpSpPr/>
            <p:nvPr/>
          </p:nvGrpSpPr>
          <p:grpSpPr>
            <a:xfrm>
              <a:off x="109800" y="4363200"/>
              <a:ext cx="2476080" cy="4672080"/>
              <a:chOff x="109800" y="4363200"/>
              <a:chExt cx="2476080" cy="4672080"/>
            </a:xfrm>
          </p:grpSpPr>
          <p:grpSp>
            <p:nvGrpSpPr>
              <p:cNvPr id="112" name="Group 72"/>
              <p:cNvGrpSpPr/>
              <p:nvPr/>
            </p:nvGrpSpPr>
            <p:grpSpPr>
              <a:xfrm>
                <a:off x="109800" y="4363200"/>
                <a:ext cx="2476080" cy="2396880"/>
                <a:chOff x="109800" y="4363200"/>
                <a:chExt cx="2476080" cy="2396880"/>
              </a:xfrm>
            </p:grpSpPr>
            <p:sp>
              <p:nvSpPr>
                <p:cNvPr id="113" name="CustomShape 73"/>
                <p:cNvSpPr/>
                <p:nvPr/>
              </p:nvSpPr>
              <p:spPr>
                <a:xfrm>
                  <a:off x="109800" y="4363200"/>
                  <a:ext cx="1226160" cy="11559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4" name="CustomShape 74"/>
                <p:cNvSpPr/>
                <p:nvPr/>
              </p:nvSpPr>
              <p:spPr>
                <a:xfrm>
                  <a:off x="1358640" y="4363200"/>
                  <a:ext cx="1226160" cy="11559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5" name="CustomShape 75"/>
                <p:cNvSpPr/>
                <p:nvPr/>
              </p:nvSpPr>
              <p:spPr>
                <a:xfrm>
                  <a:off x="109800" y="5604120"/>
                  <a:ext cx="1226160" cy="11559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6" name="CustomShape 76"/>
                <p:cNvSpPr/>
                <p:nvPr/>
              </p:nvSpPr>
              <p:spPr>
                <a:xfrm>
                  <a:off x="1359360" y="5604120"/>
                  <a:ext cx="1226520" cy="11559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17" name="Group 77"/>
              <p:cNvGrpSpPr/>
              <p:nvPr/>
            </p:nvGrpSpPr>
            <p:grpSpPr>
              <a:xfrm>
                <a:off x="157320" y="6701040"/>
                <a:ext cx="2340360" cy="2334240"/>
                <a:chOff x="157320" y="6701040"/>
                <a:chExt cx="2340360" cy="2334240"/>
              </a:xfrm>
            </p:grpSpPr>
            <p:sp>
              <p:nvSpPr>
                <p:cNvPr id="118" name="CustomShape 78"/>
                <p:cNvSpPr/>
                <p:nvPr/>
              </p:nvSpPr>
              <p:spPr>
                <a:xfrm rot="2545800">
                  <a:off x="109800" y="7205400"/>
                  <a:ext cx="1512000" cy="556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9" name="CustomShape 79"/>
                <p:cNvSpPr/>
                <p:nvPr/>
              </p:nvSpPr>
              <p:spPr>
                <a:xfrm rot="8254200">
                  <a:off x="995760" y="7171920"/>
                  <a:ext cx="1512000" cy="556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0" name="CustomShape 80"/>
                <p:cNvSpPr/>
                <p:nvPr/>
              </p:nvSpPr>
              <p:spPr>
                <a:xfrm rot="8254200">
                  <a:off x="121320" y="8040960"/>
                  <a:ext cx="1511640" cy="556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1" name="CustomShape 81"/>
                <p:cNvSpPr/>
                <p:nvPr/>
              </p:nvSpPr>
              <p:spPr>
                <a:xfrm rot="13345800">
                  <a:off x="969480" y="8041320"/>
                  <a:ext cx="1511640" cy="556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122" name="Group 82"/>
            <p:cNvGrpSpPr/>
            <p:nvPr/>
          </p:nvGrpSpPr>
          <p:grpSpPr>
            <a:xfrm>
              <a:off x="2946240" y="4327200"/>
              <a:ext cx="1742400" cy="1898640"/>
              <a:chOff x="2946240" y="4327200"/>
              <a:chExt cx="1742400" cy="1898640"/>
            </a:xfrm>
          </p:grpSpPr>
          <p:grpSp>
            <p:nvGrpSpPr>
              <p:cNvPr id="123" name="Group 83"/>
              <p:cNvGrpSpPr/>
              <p:nvPr/>
            </p:nvGrpSpPr>
            <p:grpSpPr>
              <a:xfrm>
                <a:off x="3826800" y="5318640"/>
                <a:ext cx="861840" cy="893160"/>
                <a:chOff x="3826800" y="5318640"/>
                <a:chExt cx="861840" cy="893160"/>
              </a:xfrm>
            </p:grpSpPr>
            <p:sp>
              <p:nvSpPr>
                <p:cNvPr id="124" name="CustomShape 84"/>
                <p:cNvSpPr/>
                <p:nvPr/>
              </p:nvSpPr>
              <p:spPr>
                <a:xfrm rot="2806800">
                  <a:off x="3825000" y="5484960"/>
                  <a:ext cx="546480" cy="207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5" name="CustomShape 85"/>
                <p:cNvSpPr/>
                <p:nvPr/>
              </p:nvSpPr>
              <p:spPr>
                <a:xfrm rot="7993200">
                  <a:off x="4122720" y="5497560"/>
                  <a:ext cx="563400" cy="2012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6" name="CustomShape 86"/>
                <p:cNvSpPr/>
                <p:nvPr/>
              </p:nvSpPr>
              <p:spPr>
                <a:xfrm rot="7993200">
                  <a:off x="3820320" y="5837040"/>
                  <a:ext cx="563400" cy="2012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7" name="CustomShape 87"/>
                <p:cNvSpPr/>
                <p:nvPr/>
              </p:nvSpPr>
              <p:spPr>
                <a:xfrm rot="13606800">
                  <a:off x="4143600" y="5834160"/>
                  <a:ext cx="546480" cy="207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28" name="Group 88"/>
              <p:cNvGrpSpPr/>
              <p:nvPr/>
            </p:nvGrpSpPr>
            <p:grpSpPr>
              <a:xfrm>
                <a:off x="2946240" y="5337720"/>
                <a:ext cx="857880" cy="888120"/>
                <a:chOff x="2946240" y="5337720"/>
                <a:chExt cx="857880" cy="888120"/>
              </a:xfrm>
            </p:grpSpPr>
            <p:sp>
              <p:nvSpPr>
                <p:cNvPr id="129" name="CustomShape 89"/>
                <p:cNvSpPr/>
                <p:nvPr/>
              </p:nvSpPr>
              <p:spPr>
                <a:xfrm rot="10800000">
                  <a:off x="3380040" y="5773320"/>
                  <a:ext cx="424080" cy="45108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0" name="CustomShape 90"/>
                <p:cNvSpPr/>
                <p:nvPr/>
              </p:nvSpPr>
              <p:spPr>
                <a:xfrm rot="10800000">
                  <a:off x="3380040" y="5337720"/>
                  <a:ext cx="424080" cy="45108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1" name="CustomShape 91"/>
                <p:cNvSpPr/>
                <p:nvPr/>
              </p:nvSpPr>
              <p:spPr>
                <a:xfrm rot="10800000">
                  <a:off x="2948040" y="5347440"/>
                  <a:ext cx="424080" cy="45108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2" name="CustomShape 92"/>
                <p:cNvSpPr/>
                <p:nvPr/>
              </p:nvSpPr>
              <p:spPr>
                <a:xfrm rot="10800000">
                  <a:off x="2946240" y="5774760"/>
                  <a:ext cx="424080" cy="45108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3" name="Group 93"/>
              <p:cNvGrpSpPr/>
              <p:nvPr/>
            </p:nvGrpSpPr>
            <p:grpSpPr>
              <a:xfrm>
                <a:off x="3814920" y="4327200"/>
                <a:ext cx="856080" cy="935640"/>
                <a:chOff x="3814920" y="4327200"/>
                <a:chExt cx="856080" cy="935640"/>
              </a:xfrm>
            </p:grpSpPr>
            <p:sp>
              <p:nvSpPr>
                <p:cNvPr id="134" name="CustomShape 94"/>
                <p:cNvSpPr/>
                <p:nvPr/>
              </p:nvSpPr>
              <p:spPr>
                <a:xfrm>
                  <a:off x="3814920" y="4327200"/>
                  <a:ext cx="424080" cy="4510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5" name="CustomShape 95"/>
                <p:cNvSpPr/>
                <p:nvPr/>
              </p:nvSpPr>
              <p:spPr>
                <a:xfrm>
                  <a:off x="4246920" y="4327200"/>
                  <a:ext cx="424080" cy="4510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6" name="CustomShape 96"/>
                <p:cNvSpPr/>
                <p:nvPr/>
              </p:nvSpPr>
              <p:spPr>
                <a:xfrm>
                  <a:off x="3814920" y="4811760"/>
                  <a:ext cx="424080" cy="4510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7" name="CustomShape 97"/>
                <p:cNvSpPr/>
                <p:nvPr/>
              </p:nvSpPr>
              <p:spPr>
                <a:xfrm>
                  <a:off x="4246920" y="4811760"/>
                  <a:ext cx="424080" cy="4510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138" name="CustomShape 98"/>
              <p:cNvSpPr/>
              <p:nvPr/>
            </p:nvSpPr>
            <p:spPr>
              <a:xfrm rot="10800000">
                <a:off x="2946600" y="4358160"/>
                <a:ext cx="848160" cy="90252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39" name="Group 99"/>
            <p:cNvGrpSpPr/>
            <p:nvPr/>
          </p:nvGrpSpPr>
          <p:grpSpPr>
            <a:xfrm>
              <a:off x="2718000" y="6413040"/>
              <a:ext cx="834120" cy="905760"/>
              <a:chOff x="2718000" y="6413040"/>
              <a:chExt cx="834120" cy="905760"/>
            </a:xfrm>
          </p:grpSpPr>
          <p:sp>
            <p:nvSpPr>
              <p:cNvPr id="140" name="CustomShape 100"/>
              <p:cNvSpPr/>
              <p:nvPr/>
            </p:nvSpPr>
            <p:spPr>
              <a:xfrm rot="5400000">
                <a:off x="3123720" y="6425280"/>
                <a:ext cx="440640" cy="416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1" name="CustomShape 101"/>
              <p:cNvSpPr/>
              <p:nvPr/>
            </p:nvSpPr>
            <p:spPr>
              <a:xfrm rot="5400000">
                <a:off x="3123720" y="6874200"/>
                <a:ext cx="440640" cy="416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2" name="CustomShape 102"/>
              <p:cNvSpPr/>
              <p:nvPr/>
            </p:nvSpPr>
            <p:spPr>
              <a:xfrm rot="5400000">
                <a:off x="2705760" y="6441480"/>
                <a:ext cx="440640" cy="416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3" name="CustomShape 103"/>
              <p:cNvSpPr/>
              <p:nvPr/>
            </p:nvSpPr>
            <p:spPr>
              <a:xfrm rot="5400000">
                <a:off x="2705760" y="6890400"/>
                <a:ext cx="440640" cy="416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4" name="Group 104"/>
            <p:cNvGrpSpPr/>
            <p:nvPr/>
          </p:nvGrpSpPr>
          <p:grpSpPr>
            <a:xfrm>
              <a:off x="4083480" y="8099640"/>
              <a:ext cx="864000" cy="896760"/>
              <a:chOff x="4083480" y="8099640"/>
              <a:chExt cx="864000" cy="896760"/>
            </a:xfrm>
          </p:grpSpPr>
          <p:sp>
            <p:nvSpPr>
              <p:cNvPr id="145" name="CustomShape 105"/>
              <p:cNvSpPr/>
              <p:nvPr/>
            </p:nvSpPr>
            <p:spPr>
              <a:xfrm rot="2815200">
                <a:off x="4082040" y="8266320"/>
                <a:ext cx="547200" cy="2077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6" name="CustomShape 106"/>
              <p:cNvSpPr/>
              <p:nvPr/>
            </p:nvSpPr>
            <p:spPr>
              <a:xfrm rot="7985400">
                <a:off x="4379760" y="8279640"/>
                <a:ext cx="564480" cy="2016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7" name="CustomShape 107"/>
              <p:cNvSpPr/>
              <p:nvPr/>
            </p:nvSpPr>
            <p:spPr>
              <a:xfrm rot="7985400">
                <a:off x="4077360" y="8620560"/>
                <a:ext cx="564480" cy="2016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8" name="CustomShape 108"/>
              <p:cNvSpPr/>
              <p:nvPr/>
            </p:nvSpPr>
            <p:spPr>
              <a:xfrm rot="13614600">
                <a:off x="4401000" y="8618040"/>
                <a:ext cx="547560" cy="2077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9" name="Group 109"/>
            <p:cNvGrpSpPr/>
            <p:nvPr/>
          </p:nvGrpSpPr>
          <p:grpSpPr>
            <a:xfrm>
              <a:off x="2642040" y="7443000"/>
              <a:ext cx="955080" cy="1624320"/>
              <a:chOff x="2642040" y="7443000"/>
              <a:chExt cx="955080" cy="1624320"/>
            </a:xfrm>
          </p:grpSpPr>
          <p:sp>
            <p:nvSpPr>
              <p:cNvPr id="150" name="CustomShape 110"/>
              <p:cNvSpPr/>
              <p:nvPr/>
            </p:nvSpPr>
            <p:spPr>
              <a:xfrm rot="2434200">
                <a:off x="2614320" y="799812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1" name="CustomShape 111"/>
              <p:cNvSpPr/>
              <p:nvPr/>
            </p:nvSpPr>
            <p:spPr>
              <a:xfrm rot="8365800">
                <a:off x="2984400" y="797544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2" name="CustomShape 112"/>
              <p:cNvSpPr/>
              <p:nvPr/>
            </p:nvSpPr>
            <p:spPr>
              <a:xfrm rot="2434200">
                <a:off x="2614320" y="833436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3" name="CustomShape 113"/>
              <p:cNvSpPr/>
              <p:nvPr/>
            </p:nvSpPr>
            <p:spPr>
              <a:xfrm rot="8365800">
                <a:off x="2984400" y="831168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4" name="CustomShape 114"/>
              <p:cNvSpPr/>
              <p:nvPr/>
            </p:nvSpPr>
            <p:spPr>
              <a:xfrm rot="2434200">
                <a:off x="2614320" y="766080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5" name="CustomShape 115"/>
              <p:cNvSpPr/>
              <p:nvPr/>
            </p:nvSpPr>
            <p:spPr>
              <a:xfrm rot="8365800">
                <a:off x="2984400" y="763812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" name="CustomShape 116"/>
              <p:cNvSpPr/>
              <p:nvPr/>
            </p:nvSpPr>
            <p:spPr>
              <a:xfrm rot="2434200">
                <a:off x="2614320" y="864792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7" name="CustomShape 117"/>
              <p:cNvSpPr/>
              <p:nvPr/>
            </p:nvSpPr>
            <p:spPr>
              <a:xfrm rot="8365800">
                <a:off x="2984400" y="862524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58" name="Group 118"/>
            <p:cNvGrpSpPr/>
            <p:nvPr/>
          </p:nvGrpSpPr>
          <p:grpSpPr>
            <a:xfrm>
              <a:off x="3612240" y="6455880"/>
              <a:ext cx="1757880" cy="1749960"/>
              <a:chOff x="3612240" y="6455880"/>
              <a:chExt cx="1757880" cy="1749960"/>
            </a:xfrm>
          </p:grpSpPr>
          <p:sp>
            <p:nvSpPr>
              <p:cNvPr id="159" name="CustomShape 119"/>
              <p:cNvSpPr/>
              <p:nvPr/>
            </p:nvSpPr>
            <p:spPr>
              <a:xfrm rot="10800000">
                <a:off x="4501080" y="7313400"/>
                <a:ext cx="869040" cy="8892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0" name="CustomShape 120"/>
              <p:cNvSpPr/>
              <p:nvPr/>
            </p:nvSpPr>
            <p:spPr>
              <a:xfrm rot="10800000">
                <a:off x="4501080" y="6455880"/>
                <a:ext cx="869040" cy="8892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1" name="CustomShape 121"/>
              <p:cNvSpPr/>
              <p:nvPr/>
            </p:nvSpPr>
            <p:spPr>
              <a:xfrm rot="10800000">
                <a:off x="3615840" y="6474960"/>
                <a:ext cx="869040" cy="8892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2" name="CustomShape 122"/>
              <p:cNvSpPr/>
              <p:nvPr/>
            </p:nvSpPr>
            <p:spPr>
              <a:xfrm rot="10800000">
                <a:off x="3612240" y="7316640"/>
                <a:ext cx="869040" cy="8892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3" name="Group 123"/>
            <p:cNvGrpSpPr/>
            <p:nvPr/>
          </p:nvGrpSpPr>
          <p:grpSpPr>
            <a:xfrm>
              <a:off x="4921920" y="4327560"/>
              <a:ext cx="1699920" cy="1816920"/>
              <a:chOff x="4921920" y="4327560"/>
              <a:chExt cx="1699920" cy="1816920"/>
            </a:xfrm>
          </p:grpSpPr>
          <p:sp>
            <p:nvSpPr>
              <p:cNvPr id="164" name="CustomShape 124"/>
              <p:cNvSpPr/>
              <p:nvPr/>
            </p:nvSpPr>
            <p:spPr>
              <a:xfrm rot="10800000">
                <a:off x="5776920" y="5235840"/>
                <a:ext cx="837360" cy="907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5" name="CustomShape 125"/>
              <p:cNvSpPr/>
              <p:nvPr/>
            </p:nvSpPr>
            <p:spPr>
              <a:xfrm rot="10800000">
                <a:off x="4940640" y="4359960"/>
                <a:ext cx="837360" cy="907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6" name="CustomShape 126"/>
              <p:cNvSpPr/>
              <p:nvPr/>
            </p:nvSpPr>
            <p:spPr>
              <a:xfrm rot="10800000">
                <a:off x="5784480" y="4327560"/>
                <a:ext cx="837360" cy="907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7" name="CustomShape 127"/>
              <p:cNvSpPr/>
              <p:nvPr/>
            </p:nvSpPr>
            <p:spPr>
              <a:xfrm rot="10800000">
                <a:off x="5350320" y="5689800"/>
                <a:ext cx="418680" cy="453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8" name="CustomShape 128"/>
              <p:cNvSpPr/>
              <p:nvPr/>
            </p:nvSpPr>
            <p:spPr>
              <a:xfrm rot="10800000">
                <a:off x="5350320" y="5251680"/>
                <a:ext cx="418680" cy="453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9" name="CustomShape 129"/>
              <p:cNvSpPr/>
              <p:nvPr/>
            </p:nvSpPr>
            <p:spPr>
              <a:xfrm rot="10800000">
                <a:off x="4923720" y="5261400"/>
                <a:ext cx="418680" cy="453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0" name="CustomShape 130"/>
              <p:cNvSpPr/>
              <p:nvPr/>
            </p:nvSpPr>
            <p:spPr>
              <a:xfrm rot="10800000">
                <a:off x="4921920" y="5690880"/>
                <a:ext cx="418680" cy="453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71" name="CustomShape 131"/>
            <p:cNvSpPr/>
            <p:nvPr/>
          </p:nvSpPr>
          <p:spPr>
            <a:xfrm>
              <a:off x="5529960" y="7795080"/>
              <a:ext cx="1051920" cy="103680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2" name="CustomShape 132"/>
            <p:cNvSpPr/>
            <p:nvPr/>
          </p:nvSpPr>
          <p:spPr>
            <a:xfrm rot="10800000">
              <a:off x="5529960" y="6510240"/>
              <a:ext cx="1225080" cy="128484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73" name="CustomShape 133"/>
          <p:cNvSpPr/>
          <p:nvPr/>
        </p:nvSpPr>
        <p:spPr>
          <a:xfrm>
            <a:off x="1511280" y="7002720"/>
            <a:ext cx="3428640" cy="639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</a:rPr>
              <a:t>Консолидированный</a:t>
            </a:r>
            <a:r>
              <a:rPr lang="ru-RU" sz="1600" b="1" strike="noStrike" spc="-1">
                <a:solidFill>
                  <a:srgbClr val="215968"/>
                </a:solidFill>
                <a:latin typeface="Calibri"/>
              </a:rPr>
              <a:t> </a:t>
            </a:r>
            <a:r>
              <a:rPr lang="ru-RU" sz="1800" b="1" strike="noStrike" spc="-1">
                <a:solidFill>
                  <a:srgbClr val="215968"/>
                </a:solidFill>
                <a:latin typeface="Calibri"/>
              </a:rPr>
              <a:t>бюджет </a:t>
            </a: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</a:rPr>
              <a:t>Новокубанского района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4" name="CustomShape 134"/>
          <p:cNvSpPr/>
          <p:nvPr/>
        </p:nvSpPr>
        <p:spPr>
          <a:xfrm>
            <a:off x="783360" y="7278840"/>
            <a:ext cx="6059880" cy="173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1800" b="0" strike="noStrike" spc="-1">
                <a:solidFill>
                  <a:srgbClr val="FFFFFF"/>
                </a:solidFill>
                <a:latin typeface="Calibri"/>
              </a:rPr>
              <a:t>- </a:t>
            </a: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это свод бюджетов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муниципального образования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Новокубанский район, городского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поселения  и 8 сельских поселений района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без учета межбюджетных трансфертами между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этими бюджетами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5" name="CustomShape 135"/>
          <p:cNvSpPr/>
          <p:nvPr/>
        </p:nvSpPr>
        <p:spPr>
          <a:xfrm>
            <a:off x="82440" y="147960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январь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6" name="CustomShape 136"/>
          <p:cNvSpPr/>
          <p:nvPr/>
        </p:nvSpPr>
        <p:spPr>
          <a:xfrm>
            <a:off x="82440" y="2265840"/>
            <a:ext cx="1337400" cy="34092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март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7" name="CustomShape 137"/>
          <p:cNvSpPr/>
          <p:nvPr/>
        </p:nvSpPr>
        <p:spPr>
          <a:xfrm>
            <a:off x="82440" y="456552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</a:rPr>
              <a:t>сентябрь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78" name="CustomShape 138"/>
          <p:cNvSpPr/>
          <p:nvPr/>
        </p:nvSpPr>
        <p:spPr>
          <a:xfrm>
            <a:off x="82440" y="1873800"/>
            <a:ext cx="1337400" cy="34092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февраль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9" name="CustomShape 139"/>
          <p:cNvSpPr/>
          <p:nvPr/>
        </p:nvSpPr>
        <p:spPr>
          <a:xfrm>
            <a:off x="82440" y="2646360"/>
            <a:ext cx="1337400" cy="34092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апрель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0" name="CustomShape 140"/>
          <p:cNvSpPr/>
          <p:nvPr/>
        </p:nvSpPr>
        <p:spPr>
          <a:xfrm>
            <a:off x="82440" y="3787560"/>
            <a:ext cx="1337400" cy="34092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июль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1" name="CustomShape 141"/>
          <p:cNvSpPr/>
          <p:nvPr/>
        </p:nvSpPr>
        <p:spPr>
          <a:xfrm>
            <a:off x="82440" y="3024360"/>
            <a:ext cx="1337400" cy="34092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май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2" name="CustomShape 142"/>
          <p:cNvSpPr/>
          <p:nvPr/>
        </p:nvSpPr>
        <p:spPr>
          <a:xfrm>
            <a:off x="79920" y="533736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ноябрь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3" name="CustomShape 143"/>
          <p:cNvSpPr/>
          <p:nvPr/>
        </p:nvSpPr>
        <p:spPr>
          <a:xfrm>
            <a:off x="82440" y="3404520"/>
            <a:ext cx="1337400" cy="34092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июнь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4" name="CustomShape 144"/>
          <p:cNvSpPr/>
          <p:nvPr/>
        </p:nvSpPr>
        <p:spPr>
          <a:xfrm>
            <a:off x="81000" y="495072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</a:rPr>
              <a:t>октябрь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5" name="CustomShape 145"/>
          <p:cNvSpPr/>
          <p:nvPr/>
        </p:nvSpPr>
        <p:spPr>
          <a:xfrm>
            <a:off x="82440" y="417420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август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6" name="CustomShape 146"/>
          <p:cNvSpPr/>
          <p:nvPr/>
        </p:nvSpPr>
        <p:spPr>
          <a:xfrm>
            <a:off x="65160" y="5722560"/>
            <a:ext cx="1364760" cy="31716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декабрь</a:t>
            </a:r>
            <a:endParaRPr lang="ru-RU" sz="2100" b="0" strike="noStrike" spc="-1">
              <a:latin typeface="Arial"/>
            </a:endParaRPr>
          </a:p>
        </p:txBody>
      </p:sp>
      <p:pic>
        <p:nvPicPr>
          <p:cNvPr id="187" name="Picture 14" descr="https://adm-sovetskoe.ru/upload/medialibrary/fa2/fa2f3e881a6ab5a94ea44ef797fc9f51.jpg"/>
          <p:cNvPicPr/>
          <p:nvPr/>
        </p:nvPicPr>
        <p:blipFill>
          <a:blip r:embed="rId2"/>
          <a:stretch/>
        </p:blipFill>
        <p:spPr>
          <a:xfrm flipH="1">
            <a:off x="3501360" y="5387400"/>
            <a:ext cx="406800" cy="5504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88" name="Picture 12" descr="https://pp.userapi.com/c850016/v850016452/9e08b/6XKAfjYz5OY.jpg?ava=1"/>
          <p:cNvPicPr/>
          <p:nvPr/>
        </p:nvPicPr>
        <p:blipFill>
          <a:blip r:embed="rId3"/>
          <a:stretch/>
        </p:blipFill>
        <p:spPr>
          <a:xfrm>
            <a:off x="3501000" y="4662360"/>
            <a:ext cx="406800" cy="55440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89" name="Рисунок 229" descr="прикубанска.gif"/>
          <p:cNvPicPr/>
          <p:nvPr/>
        </p:nvPicPr>
        <p:blipFill>
          <a:blip r:embed="rId4"/>
          <a:stretch/>
        </p:blipFill>
        <p:spPr>
          <a:xfrm>
            <a:off x="2925000" y="5387400"/>
            <a:ext cx="402840" cy="55260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0" name="Рисунок 230" descr="novoselskoe_selo_coa.gif"/>
          <p:cNvPicPr/>
          <p:nvPr/>
        </p:nvPicPr>
        <p:blipFill>
          <a:blip r:embed="rId5"/>
          <a:stretch/>
        </p:blipFill>
        <p:spPr>
          <a:xfrm>
            <a:off x="2927880" y="4659480"/>
            <a:ext cx="39996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1" name="Picture 8" descr="https://im0-tub-ru.yandex.net/i?id=b8e081db8a79e9bc73b1c35eff5f8794&amp;n=13"/>
          <p:cNvPicPr/>
          <p:nvPr/>
        </p:nvPicPr>
        <p:blipFill>
          <a:blip r:embed="rId6"/>
          <a:stretch/>
        </p:blipFill>
        <p:spPr>
          <a:xfrm>
            <a:off x="2349000" y="5387400"/>
            <a:ext cx="399960" cy="55260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2" name="Picture 6" descr="https://cdn.turkaramamotoru.com/ru/selskoe-poselenie-komsomolskij-5686.jpg"/>
          <p:cNvPicPr/>
          <p:nvPr/>
        </p:nvPicPr>
        <p:blipFill>
          <a:blip r:embed="rId7"/>
          <a:stretch/>
        </p:blipFill>
        <p:spPr>
          <a:xfrm>
            <a:off x="2349000" y="4659480"/>
            <a:ext cx="39996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3" name="Рисунок 233" descr="верхнекубанка.gif"/>
          <p:cNvPicPr/>
          <p:nvPr/>
        </p:nvPicPr>
        <p:blipFill>
          <a:blip r:embed="rId8"/>
          <a:stretch/>
        </p:blipFill>
        <p:spPr>
          <a:xfrm>
            <a:off x="1769040" y="5387400"/>
            <a:ext cx="403560" cy="55260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" name="Рисунок 234" descr="бесскорбная.gif"/>
          <p:cNvPicPr/>
          <p:nvPr/>
        </p:nvPicPr>
        <p:blipFill>
          <a:blip r:embed="rId9"/>
          <a:stretch/>
        </p:blipFill>
        <p:spPr>
          <a:xfrm>
            <a:off x="1767960" y="4662360"/>
            <a:ext cx="405000" cy="5576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5" name="Picture 2" descr="https://www.bankgorodov.ru/public/photos/coa/313609_bi.jpg"/>
          <p:cNvPicPr/>
          <p:nvPr/>
        </p:nvPicPr>
        <p:blipFill>
          <a:blip r:embed="rId10"/>
          <a:stretch/>
        </p:blipFill>
        <p:spPr>
          <a:xfrm>
            <a:off x="1767960" y="3938400"/>
            <a:ext cx="404640" cy="5770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6" name="CustomShape 147"/>
          <p:cNvSpPr/>
          <p:nvPr/>
        </p:nvSpPr>
        <p:spPr>
          <a:xfrm>
            <a:off x="2463480" y="3904200"/>
            <a:ext cx="3550680" cy="516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</a:rPr>
              <a:t>городское поселение  Новокубанское – административный центр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197" name="CustomShape 148"/>
          <p:cNvSpPr/>
          <p:nvPr/>
        </p:nvSpPr>
        <p:spPr>
          <a:xfrm>
            <a:off x="2264760" y="3204000"/>
            <a:ext cx="4311000" cy="303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</a:rPr>
              <a:t>Муниципальное образование Новокубанский район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198" name="CustomShape 149"/>
          <p:cNvSpPr/>
          <p:nvPr/>
        </p:nvSpPr>
        <p:spPr>
          <a:xfrm>
            <a:off x="4014360" y="4883760"/>
            <a:ext cx="2721960" cy="1155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</a:rPr>
              <a:t>Бесскорбненское, Верхнекубанское, Ковалевское, Ляпинское, Новосельское, Прикубанское, Прочноокопское, Советское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199" name="CustomShape 150"/>
          <p:cNvSpPr/>
          <p:nvPr/>
        </p:nvSpPr>
        <p:spPr>
          <a:xfrm>
            <a:off x="4138560" y="4599360"/>
            <a:ext cx="2539080" cy="303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</a:rPr>
              <a:t>восемь сельских  поселений:</a:t>
            </a:r>
            <a:endParaRPr lang="ru-RU" sz="1400" b="0" strike="noStrike" spc="-1">
              <a:latin typeface="Arial"/>
            </a:endParaRPr>
          </a:p>
        </p:txBody>
      </p:sp>
      <p:pic>
        <p:nvPicPr>
          <p:cNvPr id="200" name="Рисунок 240" descr="novokubanskii_rayon_coa.gif"/>
          <p:cNvPicPr/>
          <p:nvPr/>
        </p:nvPicPr>
        <p:blipFill>
          <a:blip r:embed="rId11"/>
          <a:stretch/>
        </p:blipFill>
        <p:spPr>
          <a:xfrm>
            <a:off x="1714680" y="3086640"/>
            <a:ext cx="516240" cy="696960"/>
          </a:xfrm>
          <a:prstGeom prst="rect">
            <a:avLst/>
          </a:prstGeom>
          <a:ln w="0">
            <a:noFill/>
          </a:ln>
        </p:spPr>
      </p:pic>
      <p:grpSp>
        <p:nvGrpSpPr>
          <p:cNvPr id="201" name="Group 151"/>
          <p:cNvGrpSpPr/>
          <p:nvPr/>
        </p:nvGrpSpPr>
        <p:grpSpPr>
          <a:xfrm>
            <a:off x="5566680" y="434880"/>
            <a:ext cx="1276560" cy="807120"/>
            <a:chOff x="5566680" y="434880"/>
            <a:chExt cx="1276560" cy="807120"/>
          </a:xfrm>
        </p:grpSpPr>
        <p:sp>
          <p:nvSpPr>
            <p:cNvPr id="202" name="CustomShape 152"/>
            <p:cNvSpPr/>
            <p:nvPr/>
          </p:nvSpPr>
          <p:spPr>
            <a:xfrm>
              <a:off x="6437520" y="434880"/>
              <a:ext cx="40572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3" name="CustomShape 153"/>
            <p:cNvSpPr/>
            <p:nvPr/>
          </p:nvSpPr>
          <p:spPr>
            <a:xfrm>
              <a:off x="6304320" y="1133280"/>
              <a:ext cx="217800" cy="108720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4" name="CustomShape 154"/>
            <p:cNvSpPr/>
            <p:nvPr/>
          </p:nvSpPr>
          <p:spPr>
            <a:xfrm>
              <a:off x="6219360" y="434880"/>
              <a:ext cx="40572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5" name="CustomShape 155"/>
            <p:cNvSpPr/>
            <p:nvPr/>
          </p:nvSpPr>
          <p:spPr>
            <a:xfrm>
              <a:off x="5784840" y="434880"/>
              <a:ext cx="40788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6" name="CustomShape 156"/>
            <p:cNvSpPr/>
            <p:nvPr/>
          </p:nvSpPr>
          <p:spPr>
            <a:xfrm>
              <a:off x="6000840" y="434880"/>
              <a:ext cx="40572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7" name="CustomShape 157"/>
            <p:cNvSpPr/>
            <p:nvPr/>
          </p:nvSpPr>
          <p:spPr>
            <a:xfrm>
              <a:off x="5566680" y="434880"/>
              <a:ext cx="40572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8" name="CustomShape 158"/>
            <p:cNvSpPr/>
            <p:nvPr/>
          </p:nvSpPr>
          <p:spPr>
            <a:xfrm flipV="1">
              <a:off x="6086160" y="434520"/>
              <a:ext cx="217800" cy="108720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9" name="CustomShape 159"/>
            <p:cNvSpPr/>
            <p:nvPr/>
          </p:nvSpPr>
          <p:spPr>
            <a:xfrm flipV="1">
              <a:off x="5651640" y="434520"/>
              <a:ext cx="217800" cy="108720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0" name="CustomShape 160"/>
            <p:cNvSpPr/>
            <p:nvPr/>
          </p:nvSpPr>
          <p:spPr>
            <a:xfrm>
              <a:off x="5870160" y="1133280"/>
              <a:ext cx="217800" cy="108720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2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3" name="CustomShape 3"/>
          <p:cNvSpPr/>
          <p:nvPr/>
        </p:nvSpPr>
        <p:spPr>
          <a:xfrm>
            <a:off x="26640" y="126360"/>
            <a:ext cx="4454280" cy="395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ОСНОВНЫЕ ПАРАМЕТРЫ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15" name="CustomShape 5"/>
          <p:cNvSpPr/>
          <p:nvPr/>
        </p:nvSpPr>
        <p:spPr>
          <a:xfrm>
            <a:off x="109800" y="899640"/>
            <a:ext cx="445428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</a:rPr>
              <a:t>Консолидированный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6" name="CustomShape 6"/>
          <p:cNvSpPr/>
          <p:nvPr/>
        </p:nvSpPr>
        <p:spPr>
          <a:xfrm>
            <a:off x="109800" y="3394440"/>
            <a:ext cx="445428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</a:rPr>
              <a:t>Районный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8" name="CustomShape 8"/>
          <p:cNvSpPr/>
          <p:nvPr/>
        </p:nvSpPr>
        <p:spPr>
          <a:xfrm>
            <a:off x="5413320" y="959760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19" name="CustomShape 9"/>
          <p:cNvSpPr/>
          <p:nvPr/>
        </p:nvSpPr>
        <p:spPr>
          <a:xfrm>
            <a:off x="5426640" y="3580920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0" name="CustomShape 10"/>
          <p:cNvSpPr/>
          <p:nvPr/>
        </p:nvSpPr>
        <p:spPr>
          <a:xfrm>
            <a:off x="3084120" y="7452360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D2D4D9B3-CAF2-4350-ADE0-A9BF607461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781904"/>
              </p:ext>
            </p:extLst>
          </p:nvPr>
        </p:nvGraphicFramePr>
        <p:xfrm>
          <a:off x="167035" y="1217340"/>
          <a:ext cx="6357601" cy="2176380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2803942">
                  <a:extLst>
                    <a:ext uri="{9D8B030D-6E8A-4147-A177-3AD203B41FA5}">
                      <a16:colId xmlns:a16="http://schemas.microsoft.com/office/drawing/2014/main" val="132118510"/>
                    </a:ext>
                  </a:extLst>
                </a:gridCol>
                <a:gridCol w="1274519">
                  <a:extLst>
                    <a:ext uri="{9D8B030D-6E8A-4147-A177-3AD203B41FA5}">
                      <a16:colId xmlns:a16="http://schemas.microsoft.com/office/drawing/2014/main" val="3692189339"/>
                    </a:ext>
                  </a:extLst>
                </a:gridCol>
                <a:gridCol w="1139570">
                  <a:extLst>
                    <a:ext uri="{9D8B030D-6E8A-4147-A177-3AD203B41FA5}">
                      <a16:colId xmlns:a16="http://schemas.microsoft.com/office/drawing/2014/main" val="2225242240"/>
                    </a:ext>
                  </a:extLst>
                </a:gridCol>
                <a:gridCol w="1139570">
                  <a:extLst>
                    <a:ext uri="{9D8B030D-6E8A-4147-A177-3AD203B41FA5}">
                      <a16:colId xmlns:a16="http://schemas.microsoft.com/office/drawing/2014/main" val="2479662273"/>
                    </a:ext>
                  </a:extLst>
                </a:gridCol>
              </a:tblGrid>
              <a:tr h="9672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Наименование показателя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Утвержденные бюджетные назначения 2021 года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Исполнено за 7 мес. 2021 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% исполнения годового бюджетного назначения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02316605"/>
                  </a:ext>
                </a:extLst>
              </a:tr>
              <a:tr h="24182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Доходы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2 590,3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1 371,1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52,9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34846555"/>
                  </a:ext>
                </a:extLst>
              </a:tr>
              <a:tr h="24182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Налоговые и неналоговые доходы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849,5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468,7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55,2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21048957"/>
                  </a:ext>
                </a:extLst>
              </a:tr>
              <a:tr h="24182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Безвозмездные поступления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1 740,8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902,4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51,8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74137312"/>
                  </a:ext>
                </a:extLst>
              </a:tr>
              <a:tr h="24182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Расходы всего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2 739,1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1 359,8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49,6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01236934"/>
                  </a:ext>
                </a:extLst>
              </a:tr>
              <a:tr h="24182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Дефицит (-)/ профицит (+)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-148,8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11,3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-7,6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40333834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CD5F5211-160C-45B8-BC48-A0DA8EB375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1599083"/>
              </p:ext>
            </p:extLst>
          </p:nvPr>
        </p:nvGraphicFramePr>
        <p:xfrm>
          <a:off x="167035" y="3853799"/>
          <a:ext cx="6357601" cy="2454237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2803942">
                  <a:extLst>
                    <a:ext uri="{9D8B030D-6E8A-4147-A177-3AD203B41FA5}">
                      <a16:colId xmlns:a16="http://schemas.microsoft.com/office/drawing/2014/main" val="534460829"/>
                    </a:ext>
                  </a:extLst>
                </a:gridCol>
                <a:gridCol w="1274519">
                  <a:extLst>
                    <a:ext uri="{9D8B030D-6E8A-4147-A177-3AD203B41FA5}">
                      <a16:colId xmlns:a16="http://schemas.microsoft.com/office/drawing/2014/main" val="741697384"/>
                    </a:ext>
                  </a:extLst>
                </a:gridCol>
                <a:gridCol w="1139570">
                  <a:extLst>
                    <a:ext uri="{9D8B030D-6E8A-4147-A177-3AD203B41FA5}">
                      <a16:colId xmlns:a16="http://schemas.microsoft.com/office/drawing/2014/main" val="4180189377"/>
                    </a:ext>
                  </a:extLst>
                </a:gridCol>
                <a:gridCol w="1139570">
                  <a:extLst>
                    <a:ext uri="{9D8B030D-6E8A-4147-A177-3AD203B41FA5}">
                      <a16:colId xmlns:a16="http://schemas.microsoft.com/office/drawing/2014/main" val="2173791909"/>
                    </a:ext>
                  </a:extLst>
                </a:gridCol>
              </a:tblGrid>
              <a:tr h="10907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Наименование показателя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Утвержденные бюджетные назначения 2021 года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Исполнено за 7 мес. 2021 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% исполнения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59508897"/>
                  </a:ext>
                </a:extLst>
              </a:tr>
              <a:tr h="27269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Доходы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2 074,1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1 081,5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52,1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05536149"/>
                  </a:ext>
                </a:extLst>
              </a:tr>
              <a:tr h="27269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Налоговые и неналоговые доходы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514,6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303,3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58,9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2244051"/>
                  </a:ext>
                </a:extLst>
              </a:tr>
              <a:tr h="27269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Безвозмездные поступления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1 559,5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778,2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49,9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79334722"/>
                  </a:ext>
                </a:extLst>
              </a:tr>
              <a:tr h="27269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Расходы всего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2 175,0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1 070,0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49,2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61538826"/>
                  </a:ext>
                </a:extLst>
              </a:tr>
              <a:tr h="27269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Дефицит (-)/ профицит (+)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-100,9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11,5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-11,4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33908981"/>
                  </a:ext>
                </a:extLst>
              </a:tr>
            </a:tbl>
          </a:graphicData>
        </a:graphic>
      </p:graphicFrame>
      <p:graphicFrame>
        <p:nvGraphicFramePr>
          <p:cNvPr id="14" name="Диаграмма 13">
            <a:extLst>
              <a:ext uri="{FF2B5EF4-FFF2-40B4-BE49-F238E27FC236}">
                <a16:creationId xmlns:a16="http://schemas.microsoft.com/office/drawing/2014/main" id="{00000000-0008-0000-02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9490372"/>
              </p:ext>
            </p:extLst>
          </p:nvPr>
        </p:nvGraphicFramePr>
        <p:xfrm>
          <a:off x="97319" y="5939926"/>
          <a:ext cx="4454281" cy="3024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id="{00000000-0008-0000-0200-00000D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165996"/>
              </p:ext>
            </p:extLst>
          </p:nvPr>
        </p:nvGraphicFramePr>
        <p:xfrm>
          <a:off x="3429000" y="6308036"/>
          <a:ext cx="4572000" cy="27096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4" name="CustomShape 2"/>
          <p:cNvSpPr/>
          <p:nvPr/>
        </p:nvSpPr>
        <p:spPr>
          <a:xfrm rot="10800000" flipV="1">
            <a:off x="-119160" y="8244720"/>
            <a:ext cx="6993000" cy="899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5" name="CustomShape 3"/>
          <p:cNvSpPr/>
          <p:nvPr/>
        </p:nvSpPr>
        <p:spPr>
          <a:xfrm>
            <a:off x="26640" y="0"/>
            <a:ext cx="4454280" cy="577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Calibri"/>
              </a:rPr>
              <a:t>ДИНАМИКА ПОСТУПЛЕНИЯ НАЛОГОВЫХ И НЕНАЛОГОВЫХ ДОХОДОВ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26" name="CustomShape 4"/>
          <p:cNvSpPr/>
          <p:nvPr/>
        </p:nvSpPr>
        <p:spPr>
          <a:xfrm>
            <a:off x="1201680" y="827640"/>
            <a:ext cx="4454280" cy="3371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 dirty="0">
                <a:latin typeface="Calibri"/>
              </a:rPr>
              <a:t>В консолидированный районный бюджет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227" name="CustomShape 5"/>
          <p:cNvSpPr/>
          <p:nvPr/>
        </p:nvSpPr>
        <p:spPr>
          <a:xfrm>
            <a:off x="1238040" y="4860000"/>
            <a:ext cx="4454280" cy="3371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 dirty="0">
                <a:latin typeface="Calibri"/>
              </a:rPr>
              <a:t>В районный бюджет</a:t>
            </a:r>
            <a:endParaRPr lang="ru-RU" sz="1600" b="0" strike="noStrike" spc="-1" dirty="0">
              <a:latin typeface="Arial"/>
            </a:endParaRP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1685451"/>
              </p:ext>
            </p:extLst>
          </p:nvPr>
        </p:nvGraphicFramePr>
        <p:xfrm>
          <a:off x="0" y="1104901"/>
          <a:ext cx="6858000" cy="3680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1276262"/>
              </p:ext>
            </p:extLst>
          </p:nvPr>
        </p:nvGraphicFramePr>
        <p:xfrm>
          <a:off x="-720" y="5197099"/>
          <a:ext cx="6874560" cy="3680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1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2" name="CustomShape 3"/>
          <p:cNvSpPr/>
          <p:nvPr/>
        </p:nvSpPr>
        <p:spPr>
          <a:xfrm>
            <a:off x="26640" y="126360"/>
            <a:ext cx="4122000" cy="577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Segoe UI"/>
              </a:rPr>
              <a:t>НАЛОГОВЫЕ И НЕНАЛОГОВЫЕ ДОХОДЫ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6" name="CustomShape 7"/>
          <p:cNvSpPr/>
          <p:nvPr/>
        </p:nvSpPr>
        <p:spPr>
          <a:xfrm>
            <a:off x="5576500" y="3922691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37" name="CustomShape 8"/>
          <p:cNvSpPr/>
          <p:nvPr/>
        </p:nvSpPr>
        <p:spPr>
          <a:xfrm>
            <a:off x="5501101" y="6730094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01AD7F32-3B6C-42E0-8DF2-47E1C730A1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3221778"/>
              </p:ext>
            </p:extLst>
          </p:nvPr>
        </p:nvGraphicFramePr>
        <p:xfrm>
          <a:off x="5490101" y="4173279"/>
          <a:ext cx="965200" cy="1952769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965200">
                  <a:extLst>
                    <a:ext uri="{9D8B030D-6E8A-4147-A177-3AD203B41FA5}">
                      <a16:colId xmlns:a16="http://schemas.microsoft.com/office/drawing/2014/main" val="2223072003"/>
                    </a:ext>
                  </a:extLst>
                </a:gridCol>
              </a:tblGrid>
              <a:tr h="27896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254,0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40556098"/>
                  </a:ext>
                </a:extLst>
              </a:tr>
              <a:tr h="27896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88,2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56911061"/>
                  </a:ext>
                </a:extLst>
              </a:tr>
              <a:tr h="27896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41,3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64745973"/>
                  </a:ext>
                </a:extLst>
              </a:tr>
              <a:tr h="27896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32,9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90134081"/>
                  </a:ext>
                </a:extLst>
              </a:tr>
              <a:tr h="27896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65070556"/>
                  </a:ext>
                </a:extLst>
              </a:tr>
              <a:tr h="27896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902,4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57898619"/>
                  </a:ext>
                </a:extLst>
              </a:tr>
              <a:tr h="27896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11824549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672EB659-FC10-4EC7-8440-36DFF88900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5887483"/>
              </p:ext>
            </p:extLst>
          </p:nvPr>
        </p:nvGraphicFramePr>
        <p:xfrm>
          <a:off x="5377616" y="7086139"/>
          <a:ext cx="965200" cy="1547322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965200">
                  <a:extLst>
                    <a:ext uri="{9D8B030D-6E8A-4147-A177-3AD203B41FA5}">
                      <a16:colId xmlns:a16="http://schemas.microsoft.com/office/drawing/2014/main" val="1112862322"/>
                    </a:ext>
                  </a:extLst>
                </a:gridCol>
              </a:tblGrid>
              <a:tr h="312065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192,4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26695630"/>
                  </a:ext>
                </a:extLst>
              </a:tr>
              <a:tr h="312065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65,8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06099580"/>
                  </a:ext>
                </a:extLst>
              </a:tr>
              <a:tr h="312065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49746963"/>
                  </a:ext>
                </a:extLst>
              </a:tr>
              <a:tr h="29906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778,2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70089494"/>
                  </a:ext>
                </a:extLst>
              </a:tr>
              <a:tr h="312065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96024891"/>
                  </a:ext>
                </a:extLst>
              </a:tr>
            </a:tbl>
          </a:graphicData>
        </a:graphic>
      </p:graphicFrame>
      <p:graphicFrame>
        <p:nvGraphicFramePr>
          <p:cNvPr id="14" name="Диаграмма 13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0330611"/>
              </p:ext>
            </p:extLst>
          </p:nvPr>
        </p:nvGraphicFramePr>
        <p:xfrm>
          <a:off x="0" y="794546"/>
          <a:ext cx="6831362" cy="2774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8" name="CustomShape 9"/>
          <p:cNvSpPr/>
          <p:nvPr/>
        </p:nvSpPr>
        <p:spPr>
          <a:xfrm>
            <a:off x="1219636" y="4898869"/>
            <a:ext cx="80712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latin typeface="Calibri" panose="020F0502020204030204" pitchFamily="34" charset="0"/>
                <a:cs typeface="Calibri" panose="020F0502020204030204" pitchFamily="34" charset="0"/>
              </a:rPr>
              <a:t>1 371,1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10243E"/>
                </a:solidFill>
                <a:latin typeface="Calibri"/>
              </a:rPr>
              <a:t> </a:t>
            </a:r>
            <a:r>
              <a:rPr lang="ru-RU" sz="1200" b="1" strike="noStrike" spc="-1" dirty="0" err="1">
                <a:latin typeface="Calibri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id="{00000000-0008-0000-06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0820172"/>
              </p:ext>
            </p:extLst>
          </p:nvPr>
        </p:nvGraphicFramePr>
        <p:xfrm>
          <a:off x="-25918" y="3569234"/>
          <a:ext cx="5602418" cy="265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Диаграмма 16">
            <a:extLst>
              <a:ext uri="{FF2B5EF4-FFF2-40B4-BE49-F238E27FC236}">
                <a16:creationId xmlns:a16="http://schemas.microsoft.com/office/drawing/2014/main" id="{00000000-0008-0000-06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2569135"/>
              </p:ext>
            </p:extLst>
          </p:nvPr>
        </p:nvGraphicFramePr>
        <p:xfrm>
          <a:off x="-119160" y="6097349"/>
          <a:ext cx="5940840" cy="3046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33" name="CustomShape 4"/>
          <p:cNvSpPr/>
          <p:nvPr/>
        </p:nvSpPr>
        <p:spPr>
          <a:xfrm>
            <a:off x="1229796" y="7624563"/>
            <a:ext cx="80712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latin typeface="Calibri"/>
              </a:rPr>
              <a:t>1 081,6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latin typeface="Calibri"/>
              </a:rPr>
              <a:t> </a:t>
            </a:r>
            <a:r>
              <a:rPr lang="ru-RU" sz="1200" b="1" strike="noStrike" spc="-1" dirty="0" err="1">
                <a:latin typeface="Calibri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45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246" name="Table 5"/>
          <p:cNvGraphicFramePr/>
          <p:nvPr>
            <p:extLst>
              <p:ext uri="{D42A27DB-BD31-4B8C-83A1-F6EECF244321}">
                <p14:modId xmlns:p14="http://schemas.microsoft.com/office/powerpoint/2010/main" val="1990823862"/>
              </p:ext>
            </p:extLst>
          </p:nvPr>
        </p:nvGraphicFramePr>
        <p:xfrm>
          <a:off x="208440" y="1289160"/>
          <a:ext cx="6440400" cy="6906600"/>
        </p:xfrm>
        <a:graphic>
          <a:graphicData uri="http://schemas.openxmlformats.org/drawingml/2006/table">
            <a:tbl>
              <a:tblPr/>
              <a:tblGrid>
                <a:gridCol w="354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41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Наименование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Утверждено бюджетных назначений     на 2021 год,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Исполнено      за январь </a:t>
                      </a:r>
                      <a:r>
                        <a:rPr lang="en-US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июль 2021 года,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% исполнения годовых бюджетных назначений 2021 года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latin typeface="Times New Roman"/>
                        </a:rPr>
                        <a:t>ВСЕГО РАСХОДОВ</a:t>
                      </a:r>
                      <a:r>
                        <a:rPr lang="ru-RU" sz="1200" b="0" strike="noStrike" spc="-1" dirty="0">
                          <a:latin typeface="Times New Roman"/>
                        </a:rPr>
                        <a:t>, в том числе: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2 739,1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1 359,8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49,6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ОБЩЕГОСУДАРСТВЕННЫЕ ВОПРОСЫ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264,5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139,5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52,7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НАЦИОНАЛЬНАЯ ОБОРОНА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46,7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2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НАЦИОНАЛЬНАЯ БЕЗОПАСНОСТЬ И ПРАВООХРАНИТЕЛЬНАЯ ДЕЯТЕЛЬНОСТЬ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46,9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НАЦИОНАЛЬНАЯ ЭКОНОМИКА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118,3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34,3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ЖИЛИЩНО-КОММУНАЛЬНОЕ ХОЗЯЙСТВО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228,8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48,1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ОБРАЗОВАНИЕ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1 579,4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829,3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52,5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КУЛЬТУРА И КИНЕМАТОГРАФИЯ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207,7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51,9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ЗДРАВООХРАНЕНИЕ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22,0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СОЦИАЛЬНАЯ ПОЛИТИКА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162,1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48,7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ФИЗИЧЕСКАЯ КУЛЬТУРА И СПОРТ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132,5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27,4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81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ОБСЛУЖИВАНИЕ ГОСУДАРСТВЕННОГО И МУНИЦИПАЛЬНОГО ДОЛГА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0,6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0,3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8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МЕЖБЮДЖЕТНЫЕ ТРАНСФЕРТЫ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9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0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 dirty="0"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 dirty="0">
              <a:latin typeface="Arial"/>
            </a:endParaRPr>
          </a:p>
        </p:txBody>
      </p:sp>
      <p:graphicFrame>
        <p:nvGraphicFramePr>
          <p:cNvPr id="8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8438010"/>
              </p:ext>
            </p:extLst>
          </p:nvPr>
        </p:nvGraphicFramePr>
        <p:xfrm>
          <a:off x="-607683" y="1203120"/>
          <a:ext cx="8424421" cy="7342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5" name="CustomShape 4"/>
          <p:cNvSpPr/>
          <p:nvPr/>
        </p:nvSpPr>
        <p:spPr>
          <a:xfrm>
            <a:off x="583920" y="372600"/>
            <a:ext cx="6013080" cy="760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Исполнение муниципальных программ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sp>
        <p:nvSpPr>
          <p:cNvPr id="258" name="CustomShape 7"/>
          <p:cNvSpPr/>
          <p:nvPr/>
        </p:nvSpPr>
        <p:spPr>
          <a:xfrm>
            <a:off x="390293" y="7697880"/>
            <a:ext cx="6206707" cy="6910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За январь-июль 2021 года муниципальные программы Новокубанского района исполнены в сумме 1 251,5 млн. руб., что составляет 49,4 % от утвержденных бюджетных назначений</a:t>
            </a:r>
            <a:endParaRPr lang="ru-RU" sz="1300" b="0" strike="noStrike" spc="-1" dirty="0">
              <a:latin typeface="Arial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828462"/>
              </p:ext>
            </p:extLst>
          </p:nvPr>
        </p:nvGraphicFramePr>
        <p:xfrm>
          <a:off x="390293" y="1298881"/>
          <a:ext cx="6206709" cy="6388011"/>
        </p:xfrm>
        <a:graphic>
          <a:graphicData uri="http://schemas.openxmlformats.org/drawingml/2006/table">
            <a:tbl>
              <a:tblPr/>
              <a:tblGrid>
                <a:gridCol w="3924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4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52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январь – июль 2021 год, млн. руб.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испол-нения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образования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768,5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поддержка граждан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жилищно-коммунального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безопасности населения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культуры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физической культуры и массового спорта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Экономическое развитие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муниципальной службы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Молодежь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Информатизация администрации МО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Доступная среда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муниципальными финансами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6776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Материально-техническое и программное обеспечение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современной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городской среды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1 251,5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6082</TotalTime>
  <Words>647</Words>
  <Application>Microsoft Office PowerPoint</Application>
  <PresentationFormat>Экран (4:3)</PresentationFormat>
  <Paragraphs>259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Segoe UI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subject/>
  <dc:creator>Соляник Елена Станиславовна</dc:creator>
  <dc:description/>
  <cp:lastModifiedBy>Синельников Александр</cp:lastModifiedBy>
  <cp:revision>629</cp:revision>
  <cp:lastPrinted>2021-06-28T07:36:31Z</cp:lastPrinted>
  <dcterms:modified xsi:type="dcterms:W3CDTF">2021-08-12T14:58:03Z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7</vt:i4>
  </property>
</Properties>
</file>